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8.jpg" ContentType="image/jpg"/>
  <Override PartName="/ppt/media/image9.jpg" ContentType="image/jpg"/>
  <Override PartName="/ppt/media/image10.jpg" ContentType="image/jpg"/>
  <Override PartName="/ppt/media/image11.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8" r:id="rId5"/>
  </p:sldMasterIdLst>
  <p:notesMasterIdLst>
    <p:notesMasterId r:id="rId41"/>
  </p:notesMasterIdLst>
  <p:sldIdLst>
    <p:sldId id="294" r:id="rId6"/>
    <p:sldId id="257" r:id="rId7"/>
    <p:sldId id="295" r:id="rId8"/>
    <p:sldId id="335" r:id="rId9"/>
    <p:sldId id="314" r:id="rId10"/>
    <p:sldId id="319" r:id="rId11"/>
    <p:sldId id="344" r:id="rId12"/>
    <p:sldId id="324" r:id="rId13"/>
    <p:sldId id="325" r:id="rId14"/>
    <p:sldId id="316" r:id="rId15"/>
    <p:sldId id="321" r:id="rId16"/>
    <p:sldId id="329" r:id="rId17"/>
    <p:sldId id="330" r:id="rId18"/>
    <p:sldId id="323" r:id="rId19"/>
    <p:sldId id="328" r:id="rId20"/>
    <p:sldId id="341" r:id="rId21"/>
    <p:sldId id="331" r:id="rId22"/>
    <p:sldId id="326" r:id="rId23"/>
    <p:sldId id="336" r:id="rId24"/>
    <p:sldId id="332" r:id="rId25"/>
    <p:sldId id="333" r:id="rId26"/>
    <p:sldId id="334" r:id="rId27"/>
    <p:sldId id="311" r:id="rId28"/>
    <p:sldId id="304" r:id="rId29"/>
    <p:sldId id="337" r:id="rId30"/>
    <p:sldId id="308" r:id="rId31"/>
    <p:sldId id="339" r:id="rId32"/>
    <p:sldId id="302" r:id="rId33"/>
    <p:sldId id="296" r:id="rId34"/>
    <p:sldId id="343" r:id="rId35"/>
    <p:sldId id="338" r:id="rId36"/>
    <p:sldId id="347" r:id="rId37"/>
    <p:sldId id="348" r:id="rId38"/>
    <p:sldId id="345" r:id="rId39"/>
    <p:sldId id="342" r:id="rId4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w6uAN23Y2D09BhZBEMOCpWtUs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ida Literacy" initials="" lastIdx="1" clrIdx="0"/>
  <p:cmAuthor id="1" name="Jennifer Gans" initials="JG" lastIdx="10" clrIdx="1">
    <p:extLst>
      <p:ext uri="{19B8F6BF-5375-455C-9EA6-DF929625EA0E}">
        <p15:presenceInfo xmlns:p15="http://schemas.microsoft.com/office/powerpoint/2012/main" userId="S::jhs13d@fsu.edu::c89e1e91-788c-4574-9825-7af7684a079b" providerId="AD"/>
      </p:ext>
    </p:extLst>
  </p:cmAuthor>
  <p:cmAuthor id="2" name="Julie Baisden" initials="JB" lastIdx="10" clrIdx="2">
    <p:extLst>
      <p:ext uri="{19B8F6BF-5375-455C-9EA6-DF929625EA0E}">
        <p15:presenceInfo xmlns:p15="http://schemas.microsoft.com/office/powerpoint/2012/main" userId="S::jbaisden@fsu.edu::09c3aa62-061c-418d-92d0-f2905982da6c" providerId="AD"/>
      </p:ext>
    </p:extLst>
  </p:cmAuthor>
  <p:cmAuthor id="3" name="Marcia Kosanovich" initials="MK" lastIdx="36" clrIdx="3">
    <p:extLst>
      <p:ext uri="{19B8F6BF-5375-455C-9EA6-DF929625EA0E}">
        <p15:presenceInfo xmlns:p15="http://schemas.microsoft.com/office/powerpoint/2012/main" userId="S::mkosanovich@fsu.edu::20dbde36-9e35-4867-88dc-f326dc387e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87227-E9E6-487A-8750-DD0F808A7A47}" v="2" dt="2022-05-27T13:35:45.269"/>
  </p1510:revLst>
</p1510:revInfo>
</file>

<file path=ppt/tableStyles.xml><?xml version="1.0" encoding="utf-8"?>
<a:tblStyleLst xmlns:a="http://schemas.openxmlformats.org/drawingml/2006/main" def="{AF4D4EBE-6F0D-46E4-B77A-185D08C2FA11}">
  <a:tblStyle styleId="{AF4D4EBE-6F0D-46E4-B77A-185D08C2FA11}"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3EC"/>
          </a:solidFill>
        </a:fill>
      </a:tcStyle>
    </a:wholeTbl>
    <a:band1H>
      <a:tcTxStyle b="off" i="off"/>
      <a:tcStyle>
        <a:tcBdr/>
        <a:fill>
          <a:solidFill>
            <a:srgbClr val="EEE6D8"/>
          </a:solidFill>
        </a:fill>
      </a:tcStyle>
    </a:band1H>
    <a:band2H>
      <a:tcTxStyle b="off" i="off"/>
      <a:tcStyle>
        <a:tcBdr/>
      </a:tcStyle>
    </a:band2H>
    <a:band1V>
      <a:tcTxStyle b="off" i="off"/>
      <a:tcStyle>
        <a:tcBdr/>
        <a:fill>
          <a:solidFill>
            <a:srgbClr val="EEE6D8"/>
          </a:solidFill>
        </a:fill>
      </a:tcStyle>
    </a:band1V>
    <a:band2V>
      <a:tcTxStyle b="off" i="off"/>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3"/>
    <p:restoredTop sz="77321" autoAdjust="0"/>
  </p:normalViewPr>
  <p:slideViewPr>
    <p:cSldViewPr snapToGrid="0">
      <p:cViewPr varScale="1">
        <p:scale>
          <a:sx n="116" d="100"/>
          <a:sy n="116" d="100"/>
        </p:scale>
        <p:origin x="1536" y="102"/>
      </p:cViewPr>
      <p:guideLst>
        <p:guide orient="horz" pos="162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ans" userId="c89e1e91-788c-4574-9825-7af7684a079b" providerId="ADAL" clId="{690998FE-A6CE-4264-9179-7BC1B85C54D7}"/>
    <pc:docChg chg="custSel addSld modSld sldOrd">
      <pc:chgData name="Jennifer Gans" userId="c89e1e91-788c-4574-9825-7af7684a079b" providerId="ADAL" clId="{690998FE-A6CE-4264-9179-7BC1B85C54D7}" dt="2022-05-20T19:56:11.168" v="300" actId="20577"/>
      <pc:docMkLst>
        <pc:docMk/>
      </pc:docMkLst>
      <pc:sldChg chg="modSp mod">
        <pc:chgData name="Jennifer Gans" userId="c89e1e91-788c-4574-9825-7af7684a079b" providerId="ADAL" clId="{690998FE-A6CE-4264-9179-7BC1B85C54D7}" dt="2022-05-20T19:54:40.836" v="290" actId="1076"/>
        <pc:sldMkLst>
          <pc:docMk/>
          <pc:sldMk cId="4070630434" sldId="296"/>
        </pc:sldMkLst>
        <pc:spChg chg="mod">
          <ac:chgData name="Jennifer Gans" userId="c89e1e91-788c-4574-9825-7af7684a079b" providerId="ADAL" clId="{690998FE-A6CE-4264-9179-7BC1B85C54D7}" dt="2022-05-20T19:54:40.836" v="290" actId="1076"/>
          <ac:spMkLst>
            <pc:docMk/>
            <pc:sldMk cId="4070630434" sldId="296"/>
            <ac:spMk id="7" creationId="{4B4D505F-C026-4C33-833B-3EE391D6D89C}"/>
          </ac:spMkLst>
        </pc:spChg>
      </pc:sldChg>
      <pc:sldChg chg="ord">
        <pc:chgData name="Jennifer Gans" userId="c89e1e91-788c-4574-9825-7af7684a079b" providerId="ADAL" clId="{690998FE-A6CE-4264-9179-7BC1B85C54D7}" dt="2022-05-20T19:30:38.763" v="1"/>
        <pc:sldMkLst>
          <pc:docMk/>
          <pc:sldMk cId="1706900303" sldId="332"/>
        </pc:sldMkLst>
      </pc:sldChg>
      <pc:sldChg chg="ord">
        <pc:chgData name="Jennifer Gans" userId="c89e1e91-788c-4574-9825-7af7684a079b" providerId="ADAL" clId="{690998FE-A6CE-4264-9179-7BC1B85C54D7}" dt="2022-05-20T19:30:38.763" v="1"/>
        <pc:sldMkLst>
          <pc:docMk/>
          <pc:sldMk cId="2277273669" sldId="333"/>
        </pc:sldMkLst>
      </pc:sldChg>
      <pc:sldChg chg="ord">
        <pc:chgData name="Jennifer Gans" userId="c89e1e91-788c-4574-9825-7af7684a079b" providerId="ADAL" clId="{690998FE-A6CE-4264-9179-7BC1B85C54D7}" dt="2022-05-20T19:30:38.763" v="1"/>
        <pc:sldMkLst>
          <pc:docMk/>
          <pc:sldMk cId="750742066" sldId="334"/>
        </pc:sldMkLst>
      </pc:sldChg>
      <pc:sldChg chg="addSp delSp modSp new mod modNotesTx">
        <pc:chgData name="Jennifer Gans" userId="c89e1e91-788c-4574-9825-7af7684a079b" providerId="ADAL" clId="{690998FE-A6CE-4264-9179-7BC1B85C54D7}" dt="2022-05-20T19:56:11.168" v="300" actId="20577"/>
        <pc:sldMkLst>
          <pc:docMk/>
          <pc:sldMk cId="1506052459" sldId="346"/>
        </pc:sldMkLst>
        <pc:spChg chg="del">
          <ac:chgData name="Jennifer Gans" userId="c89e1e91-788c-4574-9825-7af7684a079b" providerId="ADAL" clId="{690998FE-A6CE-4264-9179-7BC1B85C54D7}" dt="2022-05-20T19:40:21.826" v="5" actId="21"/>
          <ac:spMkLst>
            <pc:docMk/>
            <pc:sldMk cId="1506052459" sldId="346"/>
            <ac:spMk id="2" creationId="{63D1D22E-1D96-61A7-A3CA-07CD46503DE5}"/>
          </ac:spMkLst>
        </pc:spChg>
        <pc:spChg chg="del mod">
          <ac:chgData name="Jennifer Gans" userId="c89e1e91-788c-4574-9825-7af7684a079b" providerId="ADAL" clId="{690998FE-A6CE-4264-9179-7BC1B85C54D7}" dt="2022-05-20T19:40:15.647" v="4" actId="21"/>
          <ac:spMkLst>
            <pc:docMk/>
            <pc:sldMk cId="1506052459" sldId="346"/>
            <ac:spMk id="3" creationId="{CE1430CC-CFA7-4AA5-A155-326430C860FA}"/>
          </ac:spMkLst>
        </pc:spChg>
        <pc:spChg chg="del">
          <ac:chgData name="Jennifer Gans" userId="c89e1e91-788c-4574-9825-7af7684a079b" providerId="ADAL" clId="{690998FE-A6CE-4264-9179-7BC1B85C54D7}" dt="2022-05-20T19:40:28.229" v="6" actId="21"/>
          <ac:spMkLst>
            <pc:docMk/>
            <pc:sldMk cId="1506052459" sldId="346"/>
            <ac:spMk id="4" creationId="{C8EBCE14-CB25-3498-E537-99BE0B4C3E03}"/>
          </ac:spMkLst>
        </pc:spChg>
        <pc:spChg chg="del">
          <ac:chgData name="Jennifer Gans" userId="c89e1e91-788c-4574-9825-7af7684a079b" providerId="ADAL" clId="{690998FE-A6CE-4264-9179-7BC1B85C54D7}" dt="2022-05-20T19:40:31.745" v="7" actId="478"/>
          <ac:spMkLst>
            <pc:docMk/>
            <pc:sldMk cId="1506052459" sldId="346"/>
            <ac:spMk id="5" creationId="{01A112D9-6D36-5CE1-9DE7-A148ECF9EDB6}"/>
          </ac:spMkLst>
        </pc:spChg>
        <pc:spChg chg="add del mod">
          <ac:chgData name="Jennifer Gans" userId="c89e1e91-788c-4574-9825-7af7684a079b" providerId="ADAL" clId="{690998FE-A6CE-4264-9179-7BC1B85C54D7}" dt="2022-05-20T19:40:45.714" v="9" actId="21"/>
          <ac:spMkLst>
            <pc:docMk/>
            <pc:sldMk cId="1506052459" sldId="346"/>
            <ac:spMk id="6" creationId="{1F552420-7505-44FB-6A8E-9A966434C6E9}"/>
          </ac:spMkLst>
        </pc:spChg>
        <pc:picChg chg="add mod">
          <ac:chgData name="Jennifer Gans" userId="c89e1e91-788c-4574-9825-7af7684a079b" providerId="ADAL" clId="{690998FE-A6CE-4264-9179-7BC1B85C54D7}" dt="2022-05-20T19:43:39.230" v="25" actId="1076"/>
          <ac:picMkLst>
            <pc:docMk/>
            <pc:sldMk cId="1506052459" sldId="346"/>
            <ac:picMk id="8" creationId="{135A4B61-DB02-D2D2-7BA9-9A3174A1D165}"/>
          </ac:picMkLst>
        </pc:picChg>
        <pc:picChg chg="add mod">
          <ac:chgData name="Jennifer Gans" userId="c89e1e91-788c-4574-9825-7af7684a079b" providerId="ADAL" clId="{690998FE-A6CE-4264-9179-7BC1B85C54D7}" dt="2022-05-20T19:43:45.644" v="26" actId="1076"/>
          <ac:picMkLst>
            <pc:docMk/>
            <pc:sldMk cId="1506052459" sldId="346"/>
            <ac:picMk id="10" creationId="{03701CCA-A4F9-9F64-6DE8-13E48D21ABA2}"/>
          </ac:picMkLst>
        </pc:picChg>
      </pc:sldChg>
    </pc:docChg>
  </pc:docChgLst>
  <pc:docChgLst>
    <pc:chgData name="Jennifer Gans" userId="c89e1e91-788c-4574-9825-7af7684a079b" providerId="ADAL" clId="{25C87227-E9E6-487A-8750-DD0F808A7A47}"/>
    <pc:docChg chg="delSld">
      <pc:chgData name="Jennifer Gans" userId="c89e1e91-788c-4574-9825-7af7684a079b" providerId="ADAL" clId="{25C87227-E9E6-487A-8750-DD0F808A7A47}" dt="2022-05-27T13:35:48.339" v="1" actId="47"/>
      <pc:docMkLst>
        <pc:docMk/>
      </pc:docMkLst>
      <pc:sldChg chg="del">
        <pc:chgData name="Jennifer Gans" userId="c89e1e91-788c-4574-9825-7af7684a079b" providerId="ADAL" clId="{25C87227-E9E6-487A-8750-DD0F808A7A47}" dt="2022-05-27T13:35:32.587" v="0" actId="47"/>
        <pc:sldMkLst>
          <pc:docMk/>
          <pc:sldMk cId="1092708890" sldId="297"/>
        </pc:sldMkLst>
      </pc:sldChg>
      <pc:sldChg chg="del">
        <pc:chgData name="Jennifer Gans" userId="c89e1e91-788c-4574-9825-7af7684a079b" providerId="ADAL" clId="{25C87227-E9E6-487A-8750-DD0F808A7A47}" dt="2022-05-27T13:35:48.339" v="1" actId="47"/>
        <pc:sldMkLst>
          <pc:docMk/>
          <pc:sldMk cId="1506052459"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	At the Florida Center for Reading Research, it is our goal make sure all learners are reading and succeeding in school. To do that, we advance research that can inform policy and practice AND we use policy and practice to inform our research.  Our bi-directional approach to engaging with educators, leaders, families, and communities helps close the ”research-to-practice divide” so that all children are reading.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This year is also extra special as we celebrate FCRR’s 20</a:t>
            </a:r>
            <a:r>
              <a:rPr lang="en-US" baseline="30000" dirty="0"/>
              <a:t>th</a:t>
            </a:r>
            <a:r>
              <a:rPr lang="en-US" dirty="0"/>
              <a:t> anniversary!</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each of these five components of reading, there is a definition and why it is important included in the Teacher Resource Guide. There are also resources that correlate with Phonological Awareness, Phonics, and Vocabulary.</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Teacher Resource Guide also includes the sequence, from simple to complex, of each sub-component of reading across grade levels. Here is an example of of the sequence for phonological awareness. </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232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Reading Centers material is designed to provide instruction information to all teachers, both novice and veteran. This is a good refresher for those who know…and a nice introduction to those who need additional support.</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936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these short video clips, teachers explain and give examples of how they find space in their classrooms for centers, and the preference of having centers in the same spaces or rotating them around the room.</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087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491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Implementing the SCAs in a well-managed classroom allows the teacher to differentiate instruction in small groups. Each SCA is explicitly taught before students use them independently.</a:t>
            </a:r>
          </a:p>
          <a:p>
            <a:endParaRPr lang="en-US" b="0" dirty="0"/>
          </a:p>
          <a:p>
            <a:r>
              <a:rPr lang="en-US" b="0" dirty="0"/>
              <a:t>These 8 elements can assist teachers in implementing reading centers in the classroom. </a:t>
            </a:r>
            <a:r>
              <a:rPr lang="en-US" dirty="0"/>
              <a:t>This picture shows an example of a center management system. Examples of other types of center management systems include pocket charts with student pictures, or file folders with student names.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335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latin typeface="Calibri" panose="020F0502020204030204" pitchFamily="34" charset="0"/>
                <a:cs typeface="Calibri" panose="020F0502020204030204" pitchFamily="34" charset="0"/>
              </a:rPr>
              <a:t>Explicit Instruction </a:t>
            </a:r>
            <a:r>
              <a:rPr lang="en-US" dirty="0">
                <a:latin typeface="Calibri" panose="020F0502020204030204" pitchFamily="34" charset="0"/>
                <a:cs typeface="Calibri" panose="020F0502020204030204" pitchFamily="34" charset="0"/>
              </a:rPr>
              <a:t>includes instructional routines that consist of teacher modeling, guided practice, supported application, and independent practice. Here is a video that shows a teacher implementing explicit instruction using the Student Center Activity, Syllable Snake. First, she models, then she provides guided practice. This activity is from the second and third grade SCAs.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alibri" panose="020F0502020204030204" pitchFamily="34" charset="0"/>
                <a:cs typeface="Calibri" panose="020F0502020204030204" pitchFamily="34" charset="0"/>
              </a:rPr>
              <a:t>Show videos.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70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latin typeface="Calibri" panose="020F0502020204030204" pitchFamily="34" charset="0"/>
                <a:cs typeface="Calibri" panose="020F0502020204030204" pitchFamily="34" charset="0"/>
              </a:rPr>
              <a:t>To continue explicit instruction, the teacher provides supported application. Finally, once the teachers understand the skill and activity, she provides opportunities for independent practice.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alibri" panose="020F0502020204030204" pitchFamily="34" charset="0"/>
                <a:cs typeface="Calibri" panose="020F0502020204030204" pitchFamily="34" charset="0"/>
              </a:rPr>
              <a:t>Show videos.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891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FCRR is in the process of developing digital games using our Student Center Activities. Teachers will be able to select activities by grade level, topic, or activity name.</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359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preview of the site and how a game will look online.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86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lgn="l">
              <a:buFontTx/>
              <a:buNone/>
            </a:pPr>
            <a:r>
              <a:rPr lang="en-US" b="0" dirty="0"/>
              <a:t>In partnership with the Florida Department of Education, FCRR has developed a suite of resources to facilitate and enhance literacy instruction in your classrooms. Updates to the Student Center Activities, New and Improved Teacher Resource Guide complete with videos, Reading Centers Information, and a brand-new Essentials for Reading Success website are just some of the many resources we have been working on for you. We are going to review all these resources today!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033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a new website call Essentials for Reading Success and are excited to share it with you!</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917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ESSENTIALS FOR READING SUCCESS website was designed to provide K-3 educators support in understanding and using scientifically based reading instruction in their classrooms. ESSENTIALS FOR READING SUCCESS shares information about using data from </a:t>
            </a:r>
            <a:r>
              <a:rPr lang="en-US" sz="1200" b="1" i="0" u="none" strike="noStrike" cap="none" dirty="0">
                <a:solidFill>
                  <a:schemeClr val="dk1"/>
                </a:solidFill>
                <a:effectLst/>
                <a:latin typeface="Calibri"/>
                <a:ea typeface="Calibri"/>
                <a:cs typeface="Calibri"/>
                <a:sym typeface="Calibri"/>
              </a:rPr>
              <a:t>assessments</a:t>
            </a:r>
            <a:r>
              <a:rPr lang="en-US" sz="1200" b="0" i="0" u="none" strike="noStrike" cap="none" dirty="0">
                <a:solidFill>
                  <a:schemeClr val="dk1"/>
                </a:solidFill>
                <a:effectLst/>
                <a:latin typeface="Calibri"/>
                <a:ea typeface="Calibri"/>
                <a:cs typeface="Calibri"/>
                <a:sym typeface="Calibri"/>
              </a:rPr>
              <a:t>, and incorporates </a:t>
            </a:r>
            <a:r>
              <a:rPr lang="en-US" sz="1200" b="1" i="0" u="none" strike="noStrike" cap="none" dirty="0">
                <a:solidFill>
                  <a:schemeClr val="dk1"/>
                </a:solidFill>
                <a:effectLst/>
                <a:latin typeface="Calibri"/>
                <a:ea typeface="Calibri"/>
                <a:cs typeface="Calibri"/>
                <a:sym typeface="Calibri"/>
              </a:rPr>
              <a:t>response to intervention</a:t>
            </a:r>
            <a:r>
              <a:rPr lang="en-US" sz="1200" b="0" i="0" u="none" strike="noStrike" cap="none" dirty="0">
                <a:solidFill>
                  <a:schemeClr val="dk1"/>
                </a:solidFill>
                <a:effectLst/>
                <a:latin typeface="Calibri"/>
                <a:ea typeface="Calibri"/>
                <a:cs typeface="Calibri"/>
                <a:sym typeface="Calibri"/>
              </a:rPr>
              <a:t>, the </a:t>
            </a:r>
            <a:r>
              <a:rPr lang="en-US" sz="1200" b="1" i="0" u="none" strike="noStrike" cap="none" dirty="0">
                <a:solidFill>
                  <a:schemeClr val="dk1"/>
                </a:solidFill>
                <a:effectLst/>
                <a:latin typeface="Calibri"/>
                <a:ea typeface="Calibri"/>
                <a:cs typeface="Calibri"/>
                <a:sym typeface="Calibri"/>
              </a:rPr>
              <a:t>features of effective instruction </a:t>
            </a:r>
            <a:r>
              <a:rPr lang="en-US" sz="1200" b="0" i="0" u="none" strike="noStrike" cap="none" dirty="0">
                <a:solidFill>
                  <a:schemeClr val="dk1"/>
                </a:solidFill>
                <a:effectLst/>
                <a:latin typeface="Calibri"/>
                <a:ea typeface="Calibri"/>
                <a:cs typeface="Calibri"/>
                <a:sym typeface="Calibri"/>
              </a:rPr>
              <a:t>(including </a:t>
            </a:r>
            <a:r>
              <a:rPr lang="en-US" sz="1200" b="1" i="0" u="none" strike="noStrike" cap="none" dirty="0">
                <a:solidFill>
                  <a:schemeClr val="dk1"/>
                </a:solidFill>
                <a:effectLst/>
                <a:latin typeface="Calibri"/>
                <a:ea typeface="Calibri"/>
                <a:cs typeface="Calibri"/>
                <a:sym typeface="Calibri"/>
              </a:rPr>
              <a:t>differentiated instruction), </a:t>
            </a:r>
            <a:r>
              <a:rPr lang="en-US" sz="1200" b="0" i="0" u="none" strike="noStrike" cap="none" dirty="0">
                <a:solidFill>
                  <a:schemeClr val="dk1"/>
                </a:solidFill>
                <a:effectLst/>
                <a:latin typeface="Calibri"/>
                <a:ea typeface="Calibri"/>
                <a:cs typeface="Calibri"/>
                <a:sym typeface="Calibri"/>
              </a:rPr>
              <a:t>and </a:t>
            </a:r>
            <a:r>
              <a:rPr lang="en-US" sz="1200" b="1" i="0" u="none" strike="noStrike" cap="none" dirty="0">
                <a:solidFill>
                  <a:schemeClr val="dk1"/>
                </a:solidFill>
                <a:effectLst/>
                <a:latin typeface="Calibri"/>
                <a:ea typeface="Calibri"/>
                <a:cs typeface="Calibri"/>
                <a:sym typeface="Calibri"/>
              </a:rPr>
              <a:t>evidence-based practices</a:t>
            </a:r>
            <a:r>
              <a:rPr lang="en-US" sz="1200" b="0" i="0" u="none" strike="noStrike" cap="none" dirty="0">
                <a:solidFill>
                  <a:schemeClr val="dk1"/>
                </a:solidFill>
                <a:effectLst/>
                <a:latin typeface="Calibri"/>
                <a:ea typeface="Calibri"/>
                <a:cs typeface="Calibri"/>
                <a:sym typeface="Calibri"/>
              </a:rPr>
              <a:t> to teach the critical </a:t>
            </a:r>
            <a:r>
              <a:rPr lang="en-US" sz="1200" b="1" i="0" u="none" strike="noStrike" cap="none" dirty="0">
                <a:solidFill>
                  <a:schemeClr val="dk1"/>
                </a:solidFill>
                <a:effectLst/>
                <a:latin typeface="Calibri"/>
                <a:ea typeface="Calibri"/>
                <a:cs typeface="Calibri"/>
                <a:sym typeface="Calibri"/>
              </a:rPr>
              <a:t>components of reading</a:t>
            </a:r>
            <a:r>
              <a:rPr lang="en-US" sz="1200" b="0" i="0" u="none" strike="noStrike" cap="none" dirty="0">
                <a:solidFill>
                  <a:schemeClr val="dk1"/>
                </a:solidFill>
                <a:effectLst/>
                <a:latin typeface="Calibri"/>
                <a:ea typeface="Calibri"/>
                <a:cs typeface="Calibri"/>
                <a:sym typeface="Calibri"/>
              </a:rPr>
              <a:t>. </a:t>
            </a:r>
            <a:endParaRPr lang="en-US" sz="1200"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cs typeface="Calibri" panose="020F0502020204030204" pitchFamily="34" charset="0"/>
              </a:rPr>
              <a:t>**add link to webpage once available.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5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cs typeface="Calibri" panose="020F0502020204030204" pitchFamily="34" charset="0"/>
              </a:rPr>
              <a:t>The assessment section of this website over views three types of formative assessments that are typically used to inform instruction: screening, progress monitoring, and formative diagnostic tests. It includes this table that describes each assessment including when to administer it, who administers it, and questions that are answered by the assessment. </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85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is also a Response to Intervention section that describes the three tiers of instruction. There are also short videos about </a:t>
            </a:r>
            <a:r>
              <a:rPr lang="en-US" b="0" dirty="0" err="1"/>
              <a:t>RtI</a:t>
            </a:r>
            <a:r>
              <a:rPr lang="en-US" b="0" dirty="0"/>
              <a:t>. </a:t>
            </a:r>
          </a:p>
          <a:p>
            <a:endParaRPr lang="en-US" b="0" dirty="0"/>
          </a:p>
          <a:p>
            <a:endParaRPr lang="en-US" b="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10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Times New Roman" panose="02020603050405020304" pitchFamily="18" charset="0"/>
              </a:rPr>
              <a:t>Another section of the Essentials for Reading Success website describes the features of effective instruction that work in combination and are the basis of high-quality reading instruction. Effective instruction includes a </a:t>
            </a:r>
            <a:r>
              <a:rPr lang="en-US" sz="1200" b="1" i="0" dirty="0">
                <a:solidFill>
                  <a:srgbClr val="000000"/>
                </a:solidFill>
                <a:effectLst/>
                <a:latin typeface="Times New Roman" panose="02020603050405020304" pitchFamily="18" charset="0"/>
              </a:rPr>
              <a:t>scope and sequence</a:t>
            </a:r>
            <a:r>
              <a:rPr lang="en-US" sz="1200" b="0" i="0" dirty="0">
                <a:solidFill>
                  <a:srgbClr val="000000"/>
                </a:solidFill>
                <a:effectLst/>
                <a:latin typeface="Times New Roman" panose="02020603050405020304" pitchFamily="18" charset="0"/>
              </a:rPr>
              <a:t> and is </a:t>
            </a:r>
            <a:r>
              <a:rPr lang="en-US" sz="1200" b="1" i="0" dirty="0">
                <a:solidFill>
                  <a:srgbClr val="000000"/>
                </a:solidFill>
                <a:effectLst/>
                <a:latin typeface="Times New Roman" panose="02020603050405020304" pitchFamily="18" charset="0"/>
              </a:rPr>
              <a:t>systematic</a:t>
            </a:r>
            <a:r>
              <a:rPr lang="en-US" sz="1200" b="0" i="0" dirty="0">
                <a:solidFill>
                  <a:srgbClr val="000000"/>
                </a:solidFill>
                <a:effectLst/>
                <a:latin typeface="Times New Roman" panose="02020603050405020304" pitchFamily="18" charset="0"/>
              </a:rPr>
              <a:t>, </a:t>
            </a:r>
            <a:r>
              <a:rPr lang="en-US" sz="1200" b="1" i="0" dirty="0">
                <a:solidFill>
                  <a:srgbClr val="000000"/>
                </a:solidFill>
                <a:effectLst/>
                <a:latin typeface="Times New Roman" panose="02020603050405020304" pitchFamily="18" charset="0"/>
              </a:rPr>
              <a:t>explicit</a:t>
            </a:r>
            <a:r>
              <a:rPr lang="en-US" sz="1200" b="0" i="0" dirty="0">
                <a:solidFill>
                  <a:srgbClr val="000000"/>
                </a:solidFill>
                <a:effectLst/>
                <a:latin typeface="Times New Roman" panose="02020603050405020304" pitchFamily="18" charset="0"/>
              </a:rPr>
              <a:t>, </a:t>
            </a:r>
            <a:r>
              <a:rPr lang="en-US" sz="1200" b="1" i="0" dirty="0">
                <a:solidFill>
                  <a:srgbClr val="000000"/>
                </a:solidFill>
                <a:effectLst/>
                <a:latin typeface="Times New Roman" panose="02020603050405020304" pitchFamily="18" charset="0"/>
              </a:rPr>
              <a:t>scaffolded</a:t>
            </a:r>
            <a:r>
              <a:rPr lang="en-US" sz="1200" b="0" i="0" dirty="0">
                <a:solidFill>
                  <a:srgbClr val="000000"/>
                </a:solidFill>
                <a:effectLst/>
                <a:latin typeface="Times New Roman" panose="02020603050405020304" pitchFamily="18" charset="0"/>
              </a:rPr>
              <a:t>, and </a:t>
            </a:r>
            <a:r>
              <a:rPr lang="en-US" sz="1200" b="1" i="0" dirty="0">
                <a:solidFill>
                  <a:srgbClr val="000000"/>
                </a:solidFill>
                <a:effectLst/>
                <a:latin typeface="Times New Roman" panose="02020603050405020304" pitchFamily="18" charset="0"/>
              </a:rPr>
              <a:t>differentiated</a:t>
            </a:r>
            <a:r>
              <a:rPr lang="en-US" sz="1200" b="0" i="0" dirty="0">
                <a:solidFill>
                  <a:srgbClr val="000000"/>
                </a:solidFill>
                <a:effectLst/>
                <a:latin typeface="Times New Roman" panose="02020603050405020304" pitchFamily="18" charset="0"/>
              </a:rPr>
              <a:t>. </a:t>
            </a:r>
            <a:r>
              <a:rPr lang="en-US" dirty="0"/>
              <a:t>This infographic provides a definition, overview, and characteristics of each feature of effective instruction.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582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is also an overview of differentiated instruction and information about evidence-based practices, including this infographic. This is a quick reference guide containing evidence-based practices that can impact learning that teachers use daily to support effective instruction.</a:t>
            </a:r>
          </a:p>
          <a:p>
            <a:endParaRPr lang="en-US" b="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7370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bulk of the Essentials for Reading website includes information about the components of reading: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oral language, phonological awareness, phonics, fluency, vocabulary, comprehension, and writing. For each reading component, you will find a definition, why it is important, and evidence-based practices and resources.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Also included is information to support differentiated instruction: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latin typeface="Calibri" panose="020F0502020204030204" pitchFamily="34" charset="0"/>
                <a:ea typeface="Times New Roman" panose="02020603050405020304" pitchFamily="18" charset="0"/>
                <a:cs typeface="Calibri" panose="020F0502020204030204" pitchFamily="34" charset="0"/>
              </a:rPr>
              <a:t>-G</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rade-specific Student Progress Records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-Questions to Guide Instruction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-Instructional Routines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604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Resources for each component of reading were compiled to provide teachers with essential foundational knowledge to support students’ reading development. Here is the comprehension resource. This document includes an introduction and information about</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What happens when a student reads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Selection of text and strategy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Before, during, and after reading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Reteach </a:t>
            </a:r>
            <a:endParaRPr lang="en-US" b="0" dirty="0">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180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how this works in presentation</a:t>
            </a:r>
          </a:p>
          <a:p>
            <a:endParaRPr lang="en-US" dirty="0"/>
          </a:p>
          <a:p>
            <a:r>
              <a:rPr lang="en-US" dirty="0"/>
              <a:t>**need to replace graphic once we have the final one.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13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dirty="0">
                <a:latin typeface="Calibri" panose="020F0502020204030204" pitchFamily="34" charset="0"/>
                <a:ea typeface="Times New Roman" panose="02020603050405020304" pitchFamily="18" charset="0"/>
                <a:cs typeface="Calibri" panose="020F0502020204030204" pitchFamily="34" charset="0"/>
              </a:rPr>
              <a:t>U</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nderstanding the components of reading in which the students need extra support or enrichment is vital in the overall academic success of the student. The </a:t>
            </a: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 to Guide Instruction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can help you learn more about the needs of your students and guide your instruction with specific groups and/or individual students.</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0" i="0" u="none" strike="noStrike" cap="none" dirty="0">
                <a:solidFill>
                  <a:schemeClr val="dk1"/>
                </a:solidFill>
                <a:effectLst/>
                <a:latin typeface="Calibri"/>
                <a:ea typeface="Calibri"/>
                <a:cs typeface="Calibri"/>
                <a:sym typeface="Calibri"/>
              </a:rPr>
              <a:t>For example, the information in this </a:t>
            </a:r>
            <a:r>
              <a:rPr lang="en-US" sz="1200" b="1" i="0" u="none" strike="noStrike" cap="none" dirty="0">
                <a:solidFill>
                  <a:schemeClr val="dk1"/>
                </a:solidFill>
                <a:effectLst/>
                <a:latin typeface="Calibri"/>
                <a:ea typeface="Calibri"/>
                <a:cs typeface="Calibri"/>
                <a:sym typeface="Calibri"/>
              </a:rPr>
              <a:t>second-grade table for vocabulary </a:t>
            </a:r>
            <a:r>
              <a:rPr lang="en-US" sz="1200" b="0" i="0" u="none" strike="noStrike" cap="none" dirty="0">
                <a:solidFill>
                  <a:schemeClr val="dk1"/>
                </a:solidFill>
                <a:effectLst/>
                <a:latin typeface="Calibri"/>
                <a:ea typeface="Calibri"/>
                <a:cs typeface="Calibri"/>
                <a:sym typeface="Calibri"/>
              </a:rPr>
              <a:t>can help you learn more about the instructional needs of your students and guide your instruction with specific groups and/or individual students. If the student cannot demonstrate the skill, you can implement the aligned instructional routine during small group instruction. Each instructional routine is also aligned to a BEST standard.</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16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r>
              <a:rPr lang="en-US" b="0" dirty="0"/>
              <a:t>We will make sure before you leave this session today that you know where to find, how to access, and how to utilize our resources. </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9383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2nd grade instructional routine for Vocabulary. Notice there are links on the last page that take you directly to a Student Center Activities that highlight the skill in this routine.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694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for us?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849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Tahoma" panose="020B0604030504040204" pitchFamily="34" charset="0"/>
              </a:rPr>
              <a:t>In partnership with the Florida Department of Education, FCRR has revamped and revised our full suite of K- 5 Student Center Activities. We have also aligned them (or at least as many as we could) to the new B.E.S.T. standards, including a filtering tool to assist teachers with matching activities to specific standards. Let’s take a look.</a:t>
            </a:r>
            <a:endParaRPr lang="en-US" b="0" dirty="0"/>
          </a:p>
          <a:p>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80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A29"/>
                </a:solidFill>
                <a:effectLst/>
                <a:latin typeface="benton-sans"/>
              </a:rPr>
              <a:t>From 2004 to 2010, a team of researchers and teachers at FCRR collected ideas and created Student Center Activities for use in pre-kindergarten through fifth grade classrooms. The activities are designed for students to practice, demonstrate, and extend their learning of what has already been taught, sometimes with teacher assistance and sometimes independently. Students can complete the activities in small groups, pairs, or individually. Student Center Activities </a:t>
            </a:r>
            <a:r>
              <a:rPr lang="en-US" sz="1200" b="0" i="0" dirty="0">
                <a:solidFill>
                  <a:srgbClr val="000000"/>
                </a:solidFill>
                <a:effectLst/>
                <a:latin typeface="Calibri" panose="020F0502020204030204" pitchFamily="34" charset="0"/>
                <a:cs typeface="Calibri" panose="020F0502020204030204" pitchFamily="34" charset="0"/>
              </a:rPr>
              <a:t>are not intended to be a curriculum. The SCAs are a resource to supplement your curriculum or program of choice. </a:t>
            </a:r>
            <a:r>
              <a:rPr lang="en-US" dirty="0">
                <a:latin typeface="Calibri" panose="020F0502020204030204" pitchFamily="34" charset="0"/>
                <a:cs typeface="Calibri" panose="020F0502020204030204" pitchFamily="34" charset="0"/>
              </a:rPr>
              <a:t>A</a:t>
            </a:r>
            <a:r>
              <a:rPr lang="en-US" sz="1200" b="0" i="0" dirty="0">
                <a:solidFill>
                  <a:srgbClr val="000000"/>
                </a:solidFill>
                <a:effectLst/>
                <a:latin typeface="Calibri" panose="020F0502020204030204" pitchFamily="34" charset="0"/>
                <a:cs typeface="Calibri" panose="020F0502020204030204" pitchFamily="34" charset="0"/>
              </a:rPr>
              <a:t>lthough the SCAs are organized sequentially, assessment results should guide the teacher’s decision regarding activity selection and the timeline for implementation.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01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cap="all" dirty="0">
                <a:solidFill>
                  <a:schemeClr val="dk1"/>
                </a:solidFill>
                <a:effectLst/>
                <a:latin typeface="Calibri"/>
                <a:ea typeface="Calibri"/>
                <a:cs typeface="Calibri"/>
                <a:sym typeface="Calibri"/>
              </a:rPr>
              <a:t>Let’s breakdown how to read a student center activity:</a:t>
            </a:r>
          </a:p>
          <a:p>
            <a:pPr algn="l"/>
            <a:endParaRPr lang="en-US" sz="1200" b="0"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COMPONENT </a:t>
            </a:r>
            <a:r>
              <a:rPr lang="en-US" sz="1200" b="0" i="0" u="none" strike="noStrike" cap="none" dirty="0">
                <a:solidFill>
                  <a:schemeClr val="dk1"/>
                </a:solidFill>
                <a:effectLst/>
                <a:latin typeface="Calibri"/>
                <a:ea typeface="Calibri"/>
                <a:cs typeface="Calibri"/>
                <a:sym typeface="Calibri"/>
              </a:rPr>
              <a:t>Name of the reading component: Phonological Awareness (PA), Phonics (P), Fluency (F), Vocabulary (V), or Comprehension (C). Each component is color coded: PA is purple, P is orange, F is red, V is green, C is blue.</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SUBCOMPONENT </a:t>
            </a:r>
            <a:r>
              <a:rPr lang="en-US" sz="1200" b="0" i="0" u="none" strike="noStrike" cap="none" dirty="0">
                <a:solidFill>
                  <a:schemeClr val="dk1"/>
                </a:solidFill>
                <a:effectLst/>
                <a:latin typeface="Calibri"/>
                <a:ea typeface="Calibri"/>
                <a:cs typeface="Calibri"/>
                <a:sym typeface="Calibri"/>
              </a:rPr>
              <a:t>Name of the reading subcomponent, which is a subskill of the component.</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ACTIVITY NAME </a:t>
            </a:r>
            <a:r>
              <a:rPr lang="en-US" sz="1200" b="0" i="0" u="none" strike="noStrike" cap="none" dirty="0">
                <a:solidFill>
                  <a:schemeClr val="dk1"/>
                </a:solidFill>
                <a:effectLst/>
                <a:latin typeface="Calibri"/>
                <a:ea typeface="Calibri"/>
                <a:cs typeface="Calibri"/>
                <a:sym typeface="Calibri"/>
              </a:rPr>
              <a:t>Name of the activity.</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ACTIVITY NUMBER </a:t>
            </a:r>
            <a:r>
              <a:rPr lang="en-US" sz="1200" b="0" i="0" u="none" strike="noStrike" cap="none" dirty="0">
                <a:solidFill>
                  <a:schemeClr val="dk1"/>
                </a:solidFill>
                <a:effectLst/>
                <a:latin typeface="Calibri"/>
                <a:ea typeface="Calibri"/>
                <a:cs typeface="Calibri"/>
                <a:sym typeface="Calibri"/>
              </a:rPr>
              <a:t>The letters correspond with the reading component (PA, P, F, V, or C). The numbers are listed in ascending order within each component. The activities are sequenced from simple to more complex within each component and subcomponent.</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STUDENT ICON </a:t>
            </a:r>
            <a:r>
              <a:rPr lang="en-US" sz="1200" b="0" i="0" u="none" strike="noStrike" cap="none" dirty="0">
                <a:solidFill>
                  <a:schemeClr val="dk1"/>
                </a:solidFill>
                <a:effectLst/>
                <a:latin typeface="Calibri"/>
                <a:ea typeface="Calibri"/>
                <a:cs typeface="Calibri"/>
                <a:sym typeface="Calibri"/>
              </a:rPr>
              <a:t>The suggested number of students for the activity. One student icon indicates that students may work independently or with a small group. Two student icons indicate that the activity requires students to work in pairs. Two student icons with a plus sign indicate that the activity requires two or more students.</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OBJECTIVE </a:t>
            </a:r>
            <a:r>
              <a:rPr lang="en-US" sz="1200" b="0" i="0" u="none" strike="noStrike" cap="none" dirty="0">
                <a:solidFill>
                  <a:schemeClr val="dk1"/>
                </a:solidFill>
                <a:effectLst/>
                <a:latin typeface="Calibri"/>
                <a:ea typeface="Calibri"/>
                <a:cs typeface="Calibri"/>
                <a:sym typeface="Calibri"/>
              </a:rPr>
              <a:t>States the goal of the activity, which is aligned with the subcomponent.</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MATERIALS</a:t>
            </a:r>
            <a:r>
              <a:rPr lang="en-US" sz="1200" b="0" i="0" u="none" strike="noStrike" cap="none" dirty="0">
                <a:solidFill>
                  <a:schemeClr val="dk1"/>
                </a:solidFill>
                <a:effectLst/>
                <a:latin typeface="Calibri"/>
                <a:ea typeface="Calibri"/>
                <a:cs typeface="Calibri"/>
                <a:sym typeface="Calibri"/>
              </a:rPr>
              <a:t> Materials are located on the pages that follow the Activity Plan. Most materials are non-consumable to be prepared and used repeatedly (e.g., word cards can be laminated). Some materials are consumable and will need to be duplicated for each student doing the activity. Other materials, such as counters, are commonly found in most classrooms.</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ACTIVITY STATEMENT </a:t>
            </a:r>
            <a:r>
              <a:rPr lang="en-US" sz="1200" b="0" i="0" u="none" strike="noStrike" cap="none" dirty="0">
                <a:solidFill>
                  <a:schemeClr val="dk1"/>
                </a:solidFill>
                <a:effectLst/>
                <a:latin typeface="Calibri"/>
                <a:ea typeface="Calibri"/>
                <a:cs typeface="Calibri"/>
                <a:sym typeface="Calibri"/>
              </a:rPr>
              <a:t>One sentence explanation of the purpose of the activity and what students do to complete the activity.</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ACTIVITY STEPS </a:t>
            </a:r>
            <a:r>
              <a:rPr lang="en-US" sz="1200" b="0" i="0" u="none" strike="noStrike" cap="none" dirty="0">
                <a:solidFill>
                  <a:schemeClr val="dk1"/>
                </a:solidFill>
                <a:effectLst/>
                <a:latin typeface="Calibri"/>
                <a:ea typeface="Calibri"/>
                <a:cs typeface="Calibri"/>
                <a:sym typeface="Calibri"/>
              </a:rPr>
              <a:t>The first step describes how to setup the center. The second step begins with: The student, Students, Working in pairs, or Taking turns depending on the number of students needed to complete the activity. The second step also starts the series of steps to complete the activity. The next steps explain what the student does to complete the activity. The last step lists one of three accountability methods: Self-check, Peer evaluation, or Teacher evaluation.</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EXAMPLE </a:t>
            </a:r>
            <a:r>
              <a:rPr lang="en-US" sz="1200" b="0" i="0" u="none" strike="noStrike" cap="none" dirty="0">
                <a:solidFill>
                  <a:schemeClr val="dk1"/>
                </a:solidFill>
                <a:effectLst/>
                <a:latin typeface="Calibri"/>
                <a:ea typeface="Calibri"/>
                <a:cs typeface="Calibri"/>
                <a:sym typeface="Calibri"/>
              </a:rPr>
              <a:t>A visual of the activity and key materials.</a:t>
            </a:r>
          </a:p>
          <a:p>
            <a:pPr algn="l"/>
            <a:endParaRPr lang="en-US" sz="1200" b="1" i="0" u="none" strike="noStrike" cap="all" dirty="0">
              <a:solidFill>
                <a:schemeClr val="dk1"/>
              </a:solidFill>
              <a:effectLst/>
              <a:latin typeface="Calibri"/>
              <a:ea typeface="Calibri"/>
              <a:cs typeface="Calibri"/>
              <a:sym typeface="Calibri"/>
            </a:endParaRPr>
          </a:p>
          <a:p>
            <a:pPr algn="l"/>
            <a:r>
              <a:rPr lang="en-US" sz="1200" b="1" i="0" u="none" strike="noStrike" cap="all" dirty="0">
                <a:solidFill>
                  <a:schemeClr val="dk1"/>
                </a:solidFill>
                <a:effectLst/>
                <a:latin typeface="Calibri"/>
                <a:ea typeface="Calibri"/>
                <a:cs typeface="Calibri"/>
                <a:sym typeface="Calibri"/>
              </a:rPr>
              <a:t>EXTENSIONS AND ADAPTATIONS </a:t>
            </a:r>
            <a:r>
              <a:rPr lang="en-US" sz="1200" b="0" i="0" u="none" strike="noStrike" cap="none" dirty="0">
                <a:solidFill>
                  <a:schemeClr val="dk1"/>
                </a:solidFill>
                <a:effectLst/>
                <a:latin typeface="Calibri"/>
                <a:ea typeface="Calibri"/>
                <a:cs typeface="Calibri"/>
                <a:sym typeface="Calibri"/>
              </a:rPr>
              <a:t>Suggestions that extend or provide an adaptation for additional practice on the skill addressed in the activity. Materials for the extensions and adaptations are included after the pages that align to the Activity Plan.</a:t>
            </a:r>
          </a:p>
          <a:p>
            <a:pPr algn="l"/>
            <a:r>
              <a:rPr lang="en-US" sz="1200" b="0" i="0" u="none" strike="noStrike" cap="none" dirty="0">
                <a:solidFill>
                  <a:schemeClr val="dk1"/>
                </a:solidFill>
                <a:effectLst/>
                <a:latin typeface="Calibri"/>
                <a:ea typeface="Calibri"/>
                <a:cs typeface="Calibri"/>
                <a:sym typeface="Calibri"/>
              </a:rPr>
              <a:t> </a:t>
            </a:r>
          </a:p>
          <a:p>
            <a:pPr algn="l"/>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algn="l"/>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5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A29"/>
                </a:solidFill>
                <a:effectLst/>
                <a:latin typeface="benton-sans"/>
              </a:rPr>
              <a:t>In 2021 and early 2022, in partnership with the Florida Department of Education, FCRR updated and revamped all K-5 Student Center Activities. All the materials needed for each SCA is included in one PDF—so no need to go to another SCA/source. Many of the SCAs have been aligned with Florida’s B.E.S.T English Language Arts Standards.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58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A29"/>
                </a:solidFill>
                <a:effectLst/>
                <a:latin typeface="benton-sans"/>
              </a:rPr>
              <a:t>FCRR also created a filtering tool to use with the aligned Student Center Activities. The filtering tool allows users to find activities by grade, standard, and/or area of reading instruction in grades K-5. </a:t>
            </a:r>
          </a:p>
          <a:p>
            <a:endParaRPr lang="en-US" b="0" i="0" dirty="0">
              <a:solidFill>
                <a:srgbClr val="2C2A29"/>
              </a:solidFill>
              <a:effectLst/>
              <a:latin typeface="benton-sans"/>
            </a:endParaRPr>
          </a:p>
          <a:p>
            <a:r>
              <a:rPr lang="en-US" b="0" i="0" dirty="0">
                <a:solidFill>
                  <a:srgbClr val="2C2A29"/>
                </a:solidFill>
                <a:effectLst/>
                <a:latin typeface="benton-sans"/>
              </a:rPr>
              <a:t>**show how this works online (big screen). Tie the slides 6 – 9 together with demonstration.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723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teacher resource guide accompanies the K-5 Student Center Activities. It is designed to support teachers in differentiating instruction by using the SCAs to support building foundational reading skills. The teacher resource guide is divided into various sections, including information about reading centers complete with demonstration videos, definitions of terms, and examples of sequential skills across the five components of reading instruction.</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7643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dpi="0" rotWithShape="1">
          <a:blip r:embed="rId2">
            <a:lum/>
          </a:blip>
          <a:srcRect/>
          <a:stretch>
            <a:fillRect/>
          </a:stretch>
        </a:blipFill>
        <a:effectLst/>
      </p:bgPr>
    </p:bg>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17" name="Google Shape;17;p4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accent1"/>
              </a:buClr>
              <a:buSzPts val="3200"/>
              <a:buNone/>
              <a:defRPr>
                <a:solidFill>
                  <a:schemeClr val="accen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r>
              <a:rPr lang="en-US"/>
              <a:t>Click to edit Master subtitle style</a:t>
            </a:r>
            <a:endParaRPr dirty="0"/>
          </a:p>
        </p:txBody>
      </p:sp>
      <p:sp>
        <p:nvSpPr>
          <p:cNvPr id="18" name="Google Shape;18;p4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4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8" name="Picture 7">
            <a:extLst>
              <a:ext uri="{FF2B5EF4-FFF2-40B4-BE49-F238E27FC236}">
                <a16:creationId xmlns:a16="http://schemas.microsoft.com/office/drawing/2014/main" id="{085B2118-262F-144A-8455-BD26B8F26E4D}"/>
              </a:ext>
            </a:extLst>
          </p:cNvPr>
          <p:cNvPicPr>
            <a:picLocks noChangeAspect="1"/>
          </p:cNvPicPr>
          <p:nvPr userDrawn="1"/>
        </p:nvPicPr>
        <p:blipFill>
          <a:blip r:embed="rId3"/>
          <a:stretch>
            <a:fillRect/>
          </a:stretch>
        </p:blipFill>
        <p:spPr>
          <a:xfrm>
            <a:off x="230678" y="220180"/>
            <a:ext cx="1765985" cy="515079"/>
          </a:xfrm>
          <a:prstGeom prst="rect">
            <a:avLst/>
          </a:prstGeom>
        </p:spPr>
      </p:pic>
      <p:pic>
        <p:nvPicPr>
          <p:cNvPr id="9" name="Picture 8">
            <a:extLst>
              <a:ext uri="{FF2B5EF4-FFF2-40B4-BE49-F238E27FC236}">
                <a16:creationId xmlns:a16="http://schemas.microsoft.com/office/drawing/2014/main" id="{6E6A5AA3-631E-B342-AEAA-460175033855}"/>
              </a:ext>
            </a:extLst>
          </p:cNvPr>
          <p:cNvPicPr>
            <a:picLocks noChangeAspect="1"/>
          </p:cNvPicPr>
          <p:nvPr userDrawn="1"/>
        </p:nvPicPr>
        <p:blipFill>
          <a:blip r:embed="rId4"/>
          <a:stretch>
            <a:fillRect/>
          </a:stretch>
        </p:blipFill>
        <p:spPr>
          <a:xfrm>
            <a:off x="7049871" y="112757"/>
            <a:ext cx="1881926" cy="7131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D0B884"/>
              </a:buClr>
              <a:buSzPts val="2000"/>
              <a:buNone/>
              <a:defRPr sz="2000">
                <a:solidFill>
                  <a:srgbClr val="D0B884"/>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9" name="Google Shape;49;p4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 name="Google Shape;50;p4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151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457200" y="87600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05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457203" y="873674"/>
            <a:ext cx="3008313" cy="951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body" idx="1"/>
          </p:nvPr>
        </p:nvSpPr>
        <p:spPr>
          <a:xfrm>
            <a:off x="3575050" y="873673"/>
            <a:ext cx="5111750" cy="406619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0" name="Google Shape;60;p47"/>
          <p:cNvSpPr txBox="1">
            <a:spLocks noGrp="1"/>
          </p:cNvSpPr>
          <p:nvPr>
            <p:ph type="body" idx="2"/>
          </p:nvPr>
        </p:nvSpPr>
        <p:spPr>
          <a:xfrm>
            <a:off x="457203" y="1825187"/>
            <a:ext cx="3008313" cy="31146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4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508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1410134" y="3928242"/>
            <a:ext cx="7260896" cy="288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a:spLocks noGrp="1"/>
          </p:cNvSpPr>
          <p:nvPr>
            <p:ph type="pic" idx="2"/>
          </p:nvPr>
        </p:nvSpPr>
        <p:spPr>
          <a:xfrm>
            <a:off x="1410134" y="348156"/>
            <a:ext cx="7260896" cy="3481552"/>
          </a:xfrm>
          <a:prstGeom prst="rect">
            <a:avLst/>
          </a:prstGeom>
          <a:noFill/>
          <a:ln>
            <a:noFill/>
          </a:ln>
        </p:spPr>
      </p:sp>
      <p:sp>
        <p:nvSpPr>
          <p:cNvPr id="67" name="Google Shape;67;p48"/>
          <p:cNvSpPr txBox="1">
            <a:spLocks noGrp="1"/>
          </p:cNvSpPr>
          <p:nvPr>
            <p:ph type="body" idx="1"/>
          </p:nvPr>
        </p:nvSpPr>
        <p:spPr>
          <a:xfrm>
            <a:off x="1410134" y="4216292"/>
            <a:ext cx="7260896" cy="5509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8" name="Google Shape;68;p4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644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57200" y="873672"/>
            <a:ext cx="8229600" cy="72915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3" name="Google Shape;23;p41"/>
          <p:cNvSpPr txBox="1">
            <a:spLocks noGrp="1"/>
          </p:cNvSpPr>
          <p:nvPr>
            <p:ph type="body" idx="1"/>
          </p:nvPr>
        </p:nvSpPr>
        <p:spPr>
          <a:xfrm>
            <a:off x="457200" y="1760482"/>
            <a:ext cx="8229600" cy="277501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b="0" i="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b="0" i="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b="0" i="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24" name="Google Shape;24;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457200" y="932789"/>
            <a:ext cx="4040188" cy="599829"/>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lvl="0"/>
            <a:r>
              <a:rPr lang="en-US"/>
              <a:t>Click to edit Master text styles</a:t>
            </a:r>
          </a:p>
        </p:txBody>
      </p:sp>
      <p:sp>
        <p:nvSpPr>
          <p:cNvPr id="29" name="Google Shape;29;p42"/>
          <p:cNvSpPr txBox="1">
            <a:spLocks noGrp="1"/>
          </p:cNvSpPr>
          <p:nvPr>
            <p:ph type="body" idx="2"/>
          </p:nvPr>
        </p:nvSpPr>
        <p:spPr>
          <a:xfrm>
            <a:off x="457200" y="1655376"/>
            <a:ext cx="4040188" cy="294947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lvl="0"/>
            <a:r>
              <a:rPr lang="en-US"/>
              <a:t>Click to edit Master text styles</a:t>
            </a:r>
          </a:p>
        </p:txBody>
      </p:sp>
      <p:sp>
        <p:nvSpPr>
          <p:cNvPr id="30" name="Google Shape;30;p42"/>
          <p:cNvSpPr txBox="1">
            <a:spLocks noGrp="1"/>
          </p:cNvSpPr>
          <p:nvPr>
            <p:ph type="body" idx="3"/>
          </p:nvPr>
        </p:nvSpPr>
        <p:spPr>
          <a:xfrm>
            <a:off x="4645028" y="932789"/>
            <a:ext cx="4041775" cy="599829"/>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lvl="0"/>
            <a:r>
              <a:rPr lang="en-US"/>
              <a:t>Click to edit Master text styles</a:t>
            </a:r>
          </a:p>
        </p:txBody>
      </p:sp>
      <p:sp>
        <p:nvSpPr>
          <p:cNvPr id="31" name="Google Shape;31;p42"/>
          <p:cNvSpPr txBox="1">
            <a:spLocks noGrp="1"/>
          </p:cNvSpPr>
          <p:nvPr>
            <p:ph type="body" idx="4"/>
          </p:nvPr>
        </p:nvSpPr>
        <p:spPr>
          <a:xfrm>
            <a:off x="4645028" y="1655376"/>
            <a:ext cx="4041775" cy="294947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lvl="0"/>
            <a:r>
              <a:rPr lang="en-US"/>
              <a:t>Click to edit Master text styles</a:t>
            </a:r>
          </a:p>
        </p:txBody>
      </p:sp>
      <p:sp>
        <p:nvSpPr>
          <p:cNvPr id="32" name="Google Shape;32;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3"/>
          <p:cNvSpPr txBox="1">
            <a:spLocks noGrp="1"/>
          </p:cNvSpPr>
          <p:nvPr>
            <p:ph type="title"/>
          </p:nvPr>
        </p:nvSpPr>
        <p:spPr>
          <a:xfrm>
            <a:off x="457200" y="876011"/>
            <a:ext cx="8229600" cy="64798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7" name="Google Shape;37;p43"/>
          <p:cNvSpPr txBox="1">
            <a:spLocks noGrp="1"/>
          </p:cNvSpPr>
          <p:nvPr>
            <p:ph type="body" idx="1"/>
          </p:nvPr>
        </p:nvSpPr>
        <p:spPr>
          <a:xfrm>
            <a:off x="457200" y="1642239"/>
            <a:ext cx="4038600" cy="295603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lvl="0"/>
            <a:r>
              <a:rPr lang="en-US"/>
              <a:t>Click to edit Master text styles</a:t>
            </a:r>
          </a:p>
        </p:txBody>
      </p:sp>
      <p:sp>
        <p:nvSpPr>
          <p:cNvPr id="38" name="Google Shape;38;p43"/>
          <p:cNvSpPr txBox="1">
            <a:spLocks noGrp="1"/>
          </p:cNvSpPr>
          <p:nvPr>
            <p:ph type="body" idx="2"/>
          </p:nvPr>
        </p:nvSpPr>
        <p:spPr>
          <a:xfrm>
            <a:off x="4648200" y="1642239"/>
            <a:ext cx="4038600" cy="295603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lvl="0"/>
            <a:r>
              <a:rPr lang="en-US"/>
              <a:t>Click to edit Master text styles</a:t>
            </a:r>
          </a:p>
        </p:txBody>
      </p:sp>
      <p:sp>
        <p:nvSpPr>
          <p:cNvPr id="39" name="Google Shape;39;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1410134" y="3928242"/>
            <a:ext cx="7260896" cy="288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66;p48"/>
          <p:cNvSpPr>
            <a:spLocks noGrp="1"/>
          </p:cNvSpPr>
          <p:nvPr>
            <p:ph type="pic" idx="2"/>
          </p:nvPr>
        </p:nvSpPr>
        <p:spPr>
          <a:xfrm>
            <a:off x="1410134" y="348156"/>
            <a:ext cx="7260896" cy="3481552"/>
          </a:xfrm>
          <a:prstGeom prst="rect">
            <a:avLst/>
          </a:prstGeom>
          <a:noFill/>
          <a:ln>
            <a:noFill/>
          </a:ln>
        </p:spPr>
      </p:sp>
      <p:sp>
        <p:nvSpPr>
          <p:cNvPr id="67" name="Google Shape;67;p48"/>
          <p:cNvSpPr txBox="1">
            <a:spLocks noGrp="1"/>
          </p:cNvSpPr>
          <p:nvPr>
            <p:ph type="body" idx="1"/>
          </p:nvPr>
        </p:nvSpPr>
        <p:spPr>
          <a:xfrm>
            <a:off x="1410134" y="4216292"/>
            <a:ext cx="7260896" cy="5509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lvl="0"/>
            <a:r>
              <a:rPr lang="en-US"/>
              <a:t>Click to edit Master text styles</a:t>
            </a:r>
          </a:p>
        </p:txBody>
      </p:sp>
      <p:sp>
        <p:nvSpPr>
          <p:cNvPr id="68" name="Google Shape;68;p4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2"/>
          <p:cNvSpPr txBox="1">
            <a:spLocks noGrp="1"/>
          </p:cNvSpPr>
          <p:nvPr>
            <p:ph type="body" idx="1"/>
          </p:nvPr>
        </p:nvSpPr>
        <p:spPr>
          <a:xfrm>
            <a:off x="457200" y="932789"/>
            <a:ext cx="4040188" cy="599829"/>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9" name="Google Shape;29;p42"/>
          <p:cNvSpPr txBox="1">
            <a:spLocks noGrp="1"/>
          </p:cNvSpPr>
          <p:nvPr>
            <p:ph type="body" idx="2"/>
          </p:nvPr>
        </p:nvSpPr>
        <p:spPr>
          <a:xfrm>
            <a:off x="457200" y="1655376"/>
            <a:ext cx="4040188" cy="294947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 name="Google Shape;30;p42"/>
          <p:cNvSpPr txBox="1">
            <a:spLocks noGrp="1"/>
          </p:cNvSpPr>
          <p:nvPr>
            <p:ph type="body" idx="3"/>
          </p:nvPr>
        </p:nvSpPr>
        <p:spPr>
          <a:xfrm>
            <a:off x="4645028" y="932789"/>
            <a:ext cx="4041775" cy="599829"/>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42"/>
          <p:cNvSpPr txBox="1">
            <a:spLocks noGrp="1"/>
          </p:cNvSpPr>
          <p:nvPr>
            <p:ph type="body" idx="4"/>
          </p:nvPr>
        </p:nvSpPr>
        <p:spPr>
          <a:xfrm>
            <a:off x="4645028" y="1655376"/>
            <a:ext cx="4041775" cy="294947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2" name="Google Shape;32;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4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4" name="Google Shape;3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16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3"/>
          <p:cNvSpPr txBox="1">
            <a:spLocks noGrp="1"/>
          </p:cNvSpPr>
          <p:nvPr>
            <p:ph type="title"/>
          </p:nvPr>
        </p:nvSpPr>
        <p:spPr>
          <a:xfrm>
            <a:off x="457200" y="876011"/>
            <a:ext cx="8229600" cy="64798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1" i="0">
                <a:latin typeface="Calibri" panose="020F0502020204030204" pitchFamily="34" charset="0"/>
                <a:ea typeface="Calibri" panose="020F0502020204030204" pitchFamily="34" charset="0"/>
                <a:cs typeface="Calibri" panose="020F0502020204030204" pitchFamily="34" charset="0"/>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43"/>
          <p:cNvSpPr txBox="1">
            <a:spLocks noGrp="1"/>
          </p:cNvSpPr>
          <p:nvPr>
            <p:ph type="body" idx="1"/>
          </p:nvPr>
        </p:nvSpPr>
        <p:spPr>
          <a:xfrm>
            <a:off x="457200" y="1642239"/>
            <a:ext cx="4038600" cy="295603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dirty="0"/>
          </a:p>
        </p:txBody>
      </p:sp>
      <p:sp>
        <p:nvSpPr>
          <p:cNvPr id="38" name="Google Shape;38;p43"/>
          <p:cNvSpPr txBox="1">
            <a:spLocks noGrp="1"/>
          </p:cNvSpPr>
          <p:nvPr>
            <p:ph type="body" idx="2"/>
          </p:nvPr>
        </p:nvSpPr>
        <p:spPr>
          <a:xfrm>
            <a:off x="4648200" y="1642239"/>
            <a:ext cx="4038600" cy="295603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4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774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395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457200" y="876008"/>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457200" y="1865581"/>
            <a:ext cx="8229600" cy="2732696"/>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3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457200" y="876008"/>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457200" y="1865581"/>
            <a:ext cx="8229600" cy="2732696"/>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dirty="0"/>
          </a:p>
        </p:txBody>
      </p:sp>
      <p:sp>
        <p:nvSpPr>
          <p:cNvPr id="12" name="Google Shape;12;p3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lang="en-US"/>
          </a:p>
        </p:txBody>
      </p:sp>
      <p:sp>
        <p:nvSpPr>
          <p:cNvPr id="13" name="Google Shape;13;p3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lang="en-US"/>
          </a:p>
        </p:txBody>
      </p:sp>
      <p:sp>
        <p:nvSpPr>
          <p:cNvPr id="14" name="Google Shape;14;p3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19654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crr.org/student-center-activities/teacher-resource-guid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5.xml"/><Relationship Id="rId7" Type="http://schemas.openxmlformats.org/officeDocument/2006/relationships/image" Target="../media/image29.jpeg"/><Relationship Id="rId2" Type="http://schemas.openxmlformats.org/officeDocument/2006/relationships/video" Target="https://www.youtube.com/embed/rQoQhMRyVSo?feature=oembed" TargetMode="External"/><Relationship Id="rId1" Type="http://schemas.openxmlformats.org/officeDocument/2006/relationships/video" Target="https://www.youtube.com/embed/SQgJz0hIHWA?feature=oembed" TargetMode="External"/><Relationship Id="rId6" Type="http://schemas.openxmlformats.org/officeDocument/2006/relationships/hyperlink" Target="https://www.youtube.com/watch?v=rQoQhMRyVSo&amp;t=2s" TargetMode="External"/><Relationship Id="rId5" Type="http://schemas.openxmlformats.org/officeDocument/2006/relationships/hyperlink" Target="https://www.youtube.com/watch?v=SQgJz0hIHWA&amp;t=8s" TargetMode="Externa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5EGby02nt2g?feature=oembed" TargetMode="External"/><Relationship Id="rId1" Type="http://schemas.openxmlformats.org/officeDocument/2006/relationships/video" Target="https://www.youtube.com/embed/1Hg2JWNnyHc?start=4&amp;feature=oembed" TargetMode="Externa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9nmFICK_KfM?start=3&amp;feature=oembed" TargetMode="External"/><Relationship Id="rId1" Type="http://schemas.openxmlformats.org/officeDocument/2006/relationships/video" Target="https://www.youtube.com/embed/t90UEMZYvaQ?feature=oembed" TargetMode="Externa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mailto:jgans@fcrr.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crr.org/student-center-activiti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fcrr.org/best-alignmen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fcrr.org/best-alignment/kindergarten"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CC8A-1D51-D64C-B1E1-C7D19E88FC4C}"/>
              </a:ext>
            </a:extLst>
          </p:cNvPr>
          <p:cNvSpPr>
            <a:spLocks noGrp="1"/>
          </p:cNvSpPr>
          <p:nvPr>
            <p:ph type="ctrTitle"/>
          </p:nvPr>
        </p:nvSpPr>
        <p:spPr>
          <a:xfrm>
            <a:off x="873690" y="1924865"/>
            <a:ext cx="7772400" cy="1102519"/>
          </a:xfrm>
        </p:spPr>
        <p:txBody>
          <a:bodyPr>
            <a:normAutofit fontScale="90000"/>
          </a:bodyPr>
          <a:lstStyle/>
          <a:p>
            <a:r>
              <a:rPr lang="en-US" dirty="0"/>
              <a:t>Tools for Effective K-5 </a:t>
            </a:r>
            <a:br>
              <a:rPr lang="en-US" dirty="0"/>
            </a:br>
            <a:r>
              <a:rPr lang="en-US" dirty="0"/>
              <a:t>Literacy Instruction</a:t>
            </a:r>
          </a:p>
        </p:txBody>
      </p:sp>
    </p:spTree>
    <p:extLst>
      <p:ext uri="{BB962C8B-B14F-4D97-AF65-F5344CB8AC3E}">
        <p14:creationId xmlns:p14="http://schemas.microsoft.com/office/powerpoint/2010/main" val="40193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85D27C-997F-49C4-BA5B-E24288EF9992}"/>
              </a:ext>
            </a:extLst>
          </p:cNvPr>
          <p:cNvSpPr>
            <a:spLocks noGrp="1"/>
          </p:cNvSpPr>
          <p:nvPr>
            <p:ph type="ctrTitle"/>
          </p:nvPr>
        </p:nvSpPr>
        <p:spPr>
          <a:xfrm>
            <a:off x="685800" y="1714727"/>
            <a:ext cx="7772400" cy="1101725"/>
          </a:xfrm>
        </p:spPr>
        <p:txBody>
          <a:bodyPr>
            <a:normAutofit/>
          </a:bodyPr>
          <a:lstStyle/>
          <a:p>
            <a:r>
              <a:rPr lang="en-US" dirty="0"/>
              <a:t>Teacher Resource Guide</a:t>
            </a:r>
          </a:p>
        </p:txBody>
      </p:sp>
    </p:spTree>
    <p:extLst>
      <p:ext uri="{BB962C8B-B14F-4D97-AF65-F5344CB8AC3E}">
        <p14:creationId xmlns:p14="http://schemas.microsoft.com/office/powerpoint/2010/main" val="172748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44E2BB-D14B-499A-A435-7F9E5C7CC996}"/>
              </a:ext>
            </a:extLst>
          </p:cNvPr>
          <p:cNvSpPr txBox="1"/>
          <p:nvPr/>
        </p:nvSpPr>
        <p:spPr>
          <a:xfrm>
            <a:off x="1241179" y="6287"/>
            <a:ext cx="7155013"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Teacher Resource Guide</a:t>
            </a:r>
          </a:p>
        </p:txBody>
      </p:sp>
      <p:sp>
        <p:nvSpPr>
          <p:cNvPr id="3" name="TextBox 2">
            <a:extLst>
              <a:ext uri="{FF2B5EF4-FFF2-40B4-BE49-F238E27FC236}">
                <a16:creationId xmlns:a16="http://schemas.microsoft.com/office/drawing/2014/main" id="{164E86A3-A03E-4A72-B683-BE76C77E03E3}"/>
              </a:ext>
            </a:extLst>
          </p:cNvPr>
          <p:cNvSpPr txBox="1"/>
          <p:nvPr/>
        </p:nvSpPr>
        <p:spPr>
          <a:xfrm>
            <a:off x="1345519" y="534966"/>
            <a:ext cx="6946335"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hlinkClick r:id="rId3"/>
              </a:rPr>
              <a:t>Teacher Resource Guide | Florida Center for Reading Research (fcrr.org)</a:t>
            </a:r>
            <a:endParaRPr lang="en-US" sz="1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6F38BB-29A5-4AAD-A6C1-17F6BF662EDF}"/>
              </a:ext>
            </a:extLst>
          </p:cNvPr>
          <p:cNvSpPr txBox="1"/>
          <p:nvPr/>
        </p:nvSpPr>
        <p:spPr>
          <a:xfrm>
            <a:off x="807308" y="1140589"/>
            <a:ext cx="2669060" cy="2862322"/>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Accompanies K-5 Student Center Activities. </a:t>
            </a:r>
          </a:p>
          <a:p>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Designed to support teachers in differentiating instruction in foundational reading skills. </a:t>
            </a:r>
          </a:p>
        </p:txBody>
      </p:sp>
      <p:pic>
        <p:nvPicPr>
          <p:cNvPr id="5" name="Picture 4">
            <a:extLst>
              <a:ext uri="{FF2B5EF4-FFF2-40B4-BE49-F238E27FC236}">
                <a16:creationId xmlns:a16="http://schemas.microsoft.com/office/drawing/2014/main" id="{A10CF1AF-8603-45C8-A3F0-D4FB468535A2}"/>
              </a:ext>
            </a:extLst>
          </p:cNvPr>
          <p:cNvPicPr>
            <a:picLocks noChangeAspect="1"/>
          </p:cNvPicPr>
          <p:nvPr/>
        </p:nvPicPr>
        <p:blipFill>
          <a:blip r:embed="rId4"/>
          <a:stretch>
            <a:fillRect/>
          </a:stretch>
        </p:blipFill>
        <p:spPr>
          <a:xfrm>
            <a:off x="3676388" y="984577"/>
            <a:ext cx="4931993" cy="3988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494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91576-3F21-4478-B274-3282CF7F61F9}"/>
              </a:ext>
            </a:extLst>
          </p:cNvPr>
          <p:cNvSpPr txBox="1"/>
          <p:nvPr/>
        </p:nvSpPr>
        <p:spPr>
          <a:xfrm>
            <a:off x="1279002" y="247660"/>
            <a:ext cx="715501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Five Components of Reading Instruction</a:t>
            </a:r>
          </a:p>
        </p:txBody>
      </p:sp>
      <p:sp>
        <p:nvSpPr>
          <p:cNvPr id="4" name="TextBox 3">
            <a:extLst>
              <a:ext uri="{FF2B5EF4-FFF2-40B4-BE49-F238E27FC236}">
                <a16:creationId xmlns:a16="http://schemas.microsoft.com/office/drawing/2014/main" id="{C84CFE61-A940-426E-8D2F-726D83CF384B}"/>
              </a:ext>
            </a:extLst>
          </p:cNvPr>
          <p:cNvSpPr txBox="1"/>
          <p:nvPr/>
        </p:nvSpPr>
        <p:spPr>
          <a:xfrm>
            <a:off x="680247" y="1264452"/>
            <a:ext cx="463346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Student Center Activities (SCAs) include critical skills that consistently relate to reading success and are organized by five components of reading instruction:</a:t>
            </a:r>
          </a:p>
          <a:p>
            <a:pPr lvl="2"/>
            <a:r>
              <a:rPr lang="en-US" sz="2000" dirty="0">
                <a:latin typeface="Times New Roman" panose="02020603050405020304" pitchFamily="18" charset="0"/>
                <a:cs typeface="Times New Roman" panose="02020603050405020304" pitchFamily="18" charset="0"/>
              </a:rPr>
              <a:t>	phonological awareness</a:t>
            </a:r>
          </a:p>
          <a:p>
            <a:pPr lvl="2"/>
            <a:r>
              <a:rPr lang="en-US" sz="2000" dirty="0">
                <a:latin typeface="Times New Roman" panose="02020603050405020304" pitchFamily="18" charset="0"/>
                <a:cs typeface="Times New Roman" panose="02020603050405020304" pitchFamily="18" charset="0"/>
              </a:rPr>
              <a:t>              phonics</a:t>
            </a:r>
          </a:p>
          <a:p>
            <a:pPr lvl="2"/>
            <a:r>
              <a:rPr lang="en-US" sz="2000" dirty="0">
                <a:latin typeface="Times New Roman" panose="02020603050405020304" pitchFamily="18" charset="0"/>
                <a:cs typeface="Times New Roman" panose="02020603050405020304" pitchFamily="18" charset="0"/>
              </a:rPr>
              <a:t>              fluency </a:t>
            </a:r>
          </a:p>
          <a:p>
            <a:pPr lvl="2"/>
            <a:r>
              <a:rPr lang="en-US" sz="2000" dirty="0">
                <a:latin typeface="Times New Roman" panose="02020603050405020304" pitchFamily="18" charset="0"/>
                <a:cs typeface="Times New Roman" panose="02020603050405020304" pitchFamily="18" charset="0"/>
              </a:rPr>
              <a:t>              vocabulary</a:t>
            </a:r>
          </a:p>
          <a:p>
            <a:pPr lvl="2"/>
            <a:r>
              <a:rPr lang="en-US" sz="2000" dirty="0">
                <a:latin typeface="Times New Roman" panose="02020603050405020304" pitchFamily="18" charset="0"/>
                <a:cs typeface="Times New Roman" panose="02020603050405020304" pitchFamily="18" charset="0"/>
              </a:rPr>
              <a:t>              comprehension</a:t>
            </a:r>
          </a:p>
        </p:txBody>
      </p:sp>
      <p:pic>
        <p:nvPicPr>
          <p:cNvPr id="6" name="Picture 5">
            <a:extLst>
              <a:ext uri="{FF2B5EF4-FFF2-40B4-BE49-F238E27FC236}">
                <a16:creationId xmlns:a16="http://schemas.microsoft.com/office/drawing/2014/main" id="{AA7291E5-14CF-4C6D-8B27-E6199F2E91DE}"/>
              </a:ext>
            </a:extLst>
          </p:cNvPr>
          <p:cNvPicPr>
            <a:picLocks noChangeAspect="1"/>
          </p:cNvPicPr>
          <p:nvPr/>
        </p:nvPicPr>
        <p:blipFill>
          <a:blip r:embed="rId3"/>
          <a:stretch>
            <a:fillRect/>
          </a:stretch>
        </p:blipFill>
        <p:spPr>
          <a:xfrm>
            <a:off x="5171559" y="853636"/>
            <a:ext cx="3637576" cy="4121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481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AAD8F-CD15-4CF2-931A-32AFF21AC47C}"/>
              </a:ext>
            </a:extLst>
          </p:cNvPr>
          <p:cNvPicPr>
            <a:picLocks noChangeAspect="1"/>
          </p:cNvPicPr>
          <p:nvPr/>
        </p:nvPicPr>
        <p:blipFill>
          <a:blip r:embed="rId3"/>
          <a:stretch>
            <a:fillRect/>
          </a:stretch>
        </p:blipFill>
        <p:spPr>
          <a:xfrm>
            <a:off x="1353424" y="3113244"/>
            <a:ext cx="6538745" cy="1677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F8688FE8-9EF1-4953-A8B8-5141F510A91E}"/>
              </a:ext>
            </a:extLst>
          </p:cNvPr>
          <p:cNvSpPr txBox="1"/>
          <p:nvPr/>
        </p:nvSpPr>
        <p:spPr>
          <a:xfrm>
            <a:off x="343026" y="665485"/>
            <a:ext cx="8559543" cy="892552"/>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Sequence of the Phonological Awareness SCA’s</a:t>
            </a:r>
          </a:p>
          <a:p>
            <a:pPr algn="ctr"/>
            <a:r>
              <a:rPr lang="en-US" sz="2600" b="1" dirty="0">
                <a:latin typeface="Times New Roman" panose="02020603050405020304" pitchFamily="18" charset="0"/>
                <a:cs typeface="Times New Roman" panose="02020603050405020304" pitchFamily="18" charset="0"/>
              </a:rPr>
              <a:t>Across Grade Levels</a:t>
            </a:r>
          </a:p>
        </p:txBody>
      </p:sp>
      <p:sp>
        <p:nvSpPr>
          <p:cNvPr id="6" name="TextBox 5">
            <a:extLst>
              <a:ext uri="{FF2B5EF4-FFF2-40B4-BE49-F238E27FC236}">
                <a16:creationId xmlns:a16="http://schemas.microsoft.com/office/drawing/2014/main" id="{9646D194-A049-40C1-8D4D-30F4E38547B5}"/>
              </a:ext>
            </a:extLst>
          </p:cNvPr>
          <p:cNvSpPr txBox="1"/>
          <p:nvPr/>
        </p:nvSpPr>
        <p:spPr>
          <a:xfrm>
            <a:off x="925399" y="1558037"/>
            <a:ext cx="778747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Progress monitoring data and teacher observation determine the order of SCA implementation and who engages in which SCA.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Below is the sequence, from simple to complex, of the subcomponents of the phonological awareness activities across the grade levels.</a:t>
            </a:r>
          </a:p>
        </p:txBody>
      </p:sp>
    </p:spTree>
    <p:extLst>
      <p:ext uri="{BB962C8B-B14F-4D97-AF65-F5344CB8AC3E}">
        <p14:creationId xmlns:p14="http://schemas.microsoft.com/office/powerpoint/2010/main" val="179830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70134-B286-44AB-BA0B-DE070470EFB3}"/>
              </a:ext>
            </a:extLst>
          </p:cNvPr>
          <p:cNvSpPr txBox="1"/>
          <p:nvPr/>
        </p:nvSpPr>
        <p:spPr>
          <a:xfrm>
            <a:off x="1222256" y="168078"/>
            <a:ext cx="715501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Teacher Resource Guide - Reading Centers</a:t>
            </a:r>
          </a:p>
        </p:txBody>
      </p:sp>
      <p:sp>
        <p:nvSpPr>
          <p:cNvPr id="3" name="TextBox 2">
            <a:extLst>
              <a:ext uri="{FF2B5EF4-FFF2-40B4-BE49-F238E27FC236}">
                <a16:creationId xmlns:a16="http://schemas.microsoft.com/office/drawing/2014/main" id="{7AF856B5-F3A9-4F12-B321-9F739EAFE59A}"/>
              </a:ext>
            </a:extLst>
          </p:cNvPr>
          <p:cNvSpPr txBox="1"/>
          <p:nvPr/>
        </p:nvSpPr>
        <p:spPr>
          <a:xfrm>
            <a:off x="777427" y="819305"/>
            <a:ext cx="8721969" cy="2077492"/>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The Student Center Activities are designed to be delivered in reading centers. The teacher resource guide provides a wealth of information on the design and implementation of reading centers, including:</a:t>
            </a:r>
          </a:p>
          <a:p>
            <a:endParaRPr lang="en-US" sz="15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reading centers?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to set up reading centers.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to implement reading centers using the student center activities.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Differentiated instruction.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Systematic and Explicit instruction.</a:t>
            </a:r>
          </a:p>
          <a:p>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A49C4C5-46D1-4738-9904-DB12545C4507}"/>
              </a:ext>
            </a:extLst>
          </p:cNvPr>
          <p:cNvPicPr>
            <a:picLocks noChangeAspect="1"/>
          </p:cNvPicPr>
          <p:nvPr/>
        </p:nvPicPr>
        <p:blipFill>
          <a:blip r:embed="rId3"/>
          <a:stretch>
            <a:fillRect/>
          </a:stretch>
        </p:blipFill>
        <p:spPr>
          <a:xfrm>
            <a:off x="1462891" y="3015847"/>
            <a:ext cx="2183533" cy="1531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89C4A4F-D8B8-4C72-AAE0-93F065F5592B}"/>
              </a:ext>
            </a:extLst>
          </p:cNvPr>
          <p:cNvPicPr>
            <a:picLocks noChangeAspect="1"/>
          </p:cNvPicPr>
          <p:nvPr/>
        </p:nvPicPr>
        <p:blipFill>
          <a:blip r:embed="rId4"/>
          <a:stretch>
            <a:fillRect/>
          </a:stretch>
        </p:blipFill>
        <p:spPr>
          <a:xfrm>
            <a:off x="4132741" y="3015847"/>
            <a:ext cx="2011339" cy="1528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D8F8A3E5-B054-4474-9A26-6E9A0FB4ABF5}"/>
              </a:ext>
            </a:extLst>
          </p:cNvPr>
          <p:cNvPicPr>
            <a:picLocks noChangeAspect="1"/>
          </p:cNvPicPr>
          <p:nvPr/>
        </p:nvPicPr>
        <p:blipFill>
          <a:blip r:embed="rId5"/>
          <a:stretch>
            <a:fillRect/>
          </a:stretch>
        </p:blipFill>
        <p:spPr>
          <a:xfrm>
            <a:off x="6507586" y="3015847"/>
            <a:ext cx="2011339" cy="1528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960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000D83-B38D-44C3-92BD-CD775C92CA9A}"/>
              </a:ext>
            </a:extLst>
          </p:cNvPr>
          <p:cNvSpPr txBox="1"/>
          <p:nvPr/>
        </p:nvSpPr>
        <p:spPr>
          <a:xfrm>
            <a:off x="842966" y="660983"/>
            <a:ext cx="7608876"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What are Reading Centers?</a:t>
            </a:r>
          </a:p>
        </p:txBody>
      </p:sp>
      <p:sp>
        <p:nvSpPr>
          <p:cNvPr id="3" name="TextBox 2">
            <a:extLst>
              <a:ext uri="{FF2B5EF4-FFF2-40B4-BE49-F238E27FC236}">
                <a16:creationId xmlns:a16="http://schemas.microsoft.com/office/drawing/2014/main" id="{B4DD258A-473A-4EE6-A3E8-6B14585EF8F8}"/>
              </a:ext>
            </a:extLst>
          </p:cNvPr>
          <p:cNvSpPr txBox="1"/>
          <p:nvPr/>
        </p:nvSpPr>
        <p:spPr>
          <a:xfrm>
            <a:off x="280087" y="1430139"/>
            <a:ext cx="4572000" cy="3323987"/>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Times New Roman" panose="02020603050405020304" pitchFamily="18" charset="0"/>
              </a:rPr>
              <a:t>P</a:t>
            </a:r>
            <a:r>
              <a:rPr lang="en-US" sz="1500" b="0" i="0" dirty="0">
                <a:solidFill>
                  <a:srgbClr val="000000"/>
                </a:solidFill>
                <a:effectLst/>
                <a:latin typeface="Times New Roman" panose="02020603050405020304" pitchFamily="18" charset="0"/>
              </a:rPr>
              <a:t>laces where students practice, demonstrate, and extend learning independent of the teacher or with the assistance of the teacher. </a:t>
            </a:r>
          </a:p>
          <a:p>
            <a:endParaRPr lang="en-US" sz="15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sz="1500" b="0" i="0" dirty="0">
                <a:solidFill>
                  <a:srgbClr val="000000"/>
                </a:solidFill>
                <a:effectLst/>
                <a:latin typeface="Times New Roman" panose="02020603050405020304" pitchFamily="18" charset="0"/>
              </a:rPr>
              <a:t>Organized in the classroom for students to work in small groups, pairs, or individually. </a:t>
            </a:r>
          </a:p>
          <a:p>
            <a:endParaRPr lang="en-US" sz="15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sz="1500" dirty="0">
                <a:latin typeface="Times New Roman" panose="02020603050405020304" pitchFamily="18" charset="0"/>
              </a:rPr>
              <a:t>M</a:t>
            </a:r>
            <a:r>
              <a:rPr lang="en-US" sz="1500" b="0" i="0" dirty="0">
                <a:solidFill>
                  <a:srgbClr val="000000"/>
                </a:solidFill>
                <a:effectLst/>
                <a:latin typeface="Times New Roman" panose="02020603050405020304" pitchFamily="18" charset="0"/>
              </a:rPr>
              <a:t>eaningful, purposeful activities that are a reinforcement and/or extension of what has already been taught by the teacher in reading groups or in whole group. </a:t>
            </a:r>
          </a:p>
          <a:p>
            <a:endParaRPr lang="en-US" sz="15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sz="1500" dirty="0">
                <a:latin typeface="Times New Roman" panose="02020603050405020304" pitchFamily="18" charset="0"/>
              </a:rPr>
              <a:t>F</a:t>
            </a:r>
            <a:r>
              <a:rPr lang="en-US" sz="1500" b="0" i="0" dirty="0">
                <a:solidFill>
                  <a:srgbClr val="000000"/>
                </a:solidFill>
                <a:effectLst/>
                <a:latin typeface="Times New Roman" panose="02020603050405020304" pitchFamily="18" charset="0"/>
              </a:rPr>
              <a:t>ocus on and reflect the content of reading instruction and require careful planning.</a:t>
            </a:r>
            <a:endParaRPr lang="en-US" sz="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A2D9833-A5F3-4BC5-A5D0-8B0675DB2012}"/>
              </a:ext>
            </a:extLst>
          </p:cNvPr>
          <p:cNvSpPr txBox="1"/>
          <p:nvPr/>
        </p:nvSpPr>
        <p:spPr>
          <a:xfrm>
            <a:off x="5231823" y="1181987"/>
            <a:ext cx="4198231" cy="2677656"/>
          </a:xfrm>
          <a:prstGeom prst="rect">
            <a:avLst/>
          </a:prstGeom>
          <a:noFill/>
        </p:spPr>
        <p:txBody>
          <a:bodyPr wrap="square">
            <a:spAutoFit/>
          </a:bodyPr>
          <a:lstStyle/>
          <a:p>
            <a:r>
              <a:rPr lang="en-US" dirty="0">
                <a:hlinkClick r:id="rId5"/>
              </a:rPr>
              <a:t>Center Spaces – YouTube</a:t>
            </a: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6"/>
              </a:rPr>
              <a:t>Center Locations – YouTube</a:t>
            </a:r>
            <a:endParaRPr lang="en-US" dirty="0"/>
          </a:p>
          <a:p>
            <a:endParaRPr lang="en-US" dirty="0"/>
          </a:p>
          <a:p>
            <a:endParaRPr lang="en-US" dirty="0"/>
          </a:p>
          <a:p>
            <a:endParaRPr lang="en-US" dirty="0"/>
          </a:p>
        </p:txBody>
      </p:sp>
      <p:pic>
        <p:nvPicPr>
          <p:cNvPr id="8" name="Online Media 7" title="Center Spaces">
            <a:hlinkClick r:id="" action="ppaction://media"/>
            <a:extLst>
              <a:ext uri="{FF2B5EF4-FFF2-40B4-BE49-F238E27FC236}">
                <a16:creationId xmlns:a16="http://schemas.microsoft.com/office/drawing/2014/main" id="{61A9385C-DCE1-451C-A5FB-C730ABA15A03}"/>
              </a:ext>
            </a:extLst>
          </p:cNvPr>
          <p:cNvPicPr>
            <a:picLocks noRot="1" noChangeAspect="1"/>
          </p:cNvPicPr>
          <p:nvPr>
            <a:videoFile r:link="rId1"/>
          </p:nvPr>
        </p:nvPicPr>
        <p:blipFill>
          <a:blip r:embed="rId7"/>
          <a:stretch>
            <a:fillRect/>
          </a:stretch>
        </p:blipFill>
        <p:spPr>
          <a:xfrm>
            <a:off x="5383801" y="1576057"/>
            <a:ext cx="2265422" cy="1313903"/>
          </a:xfrm>
          <a:prstGeom prst="rect">
            <a:avLst/>
          </a:prstGeom>
        </p:spPr>
      </p:pic>
      <p:pic>
        <p:nvPicPr>
          <p:cNvPr id="9" name="Online Media 8" title="Center Locations">
            <a:hlinkClick r:id="" action="ppaction://media"/>
            <a:extLst>
              <a:ext uri="{FF2B5EF4-FFF2-40B4-BE49-F238E27FC236}">
                <a16:creationId xmlns:a16="http://schemas.microsoft.com/office/drawing/2014/main" id="{141A57F8-AE36-4B86-895B-F3B04D716C89}"/>
              </a:ext>
            </a:extLst>
          </p:cNvPr>
          <p:cNvPicPr>
            <a:picLocks noRot="1" noChangeAspect="1"/>
          </p:cNvPicPr>
          <p:nvPr>
            <a:videoFile r:link="rId2"/>
          </p:nvPr>
        </p:nvPicPr>
        <p:blipFill>
          <a:blip r:embed="rId8"/>
          <a:stretch>
            <a:fillRect/>
          </a:stretch>
        </p:blipFill>
        <p:spPr>
          <a:xfrm>
            <a:off x="5383801" y="3381832"/>
            <a:ext cx="2313253" cy="1385066"/>
          </a:xfrm>
          <a:prstGeom prst="rect">
            <a:avLst/>
          </a:prstGeom>
        </p:spPr>
      </p:pic>
    </p:spTree>
    <p:extLst>
      <p:ext uri="{BB962C8B-B14F-4D97-AF65-F5344CB8AC3E}">
        <p14:creationId xmlns:p14="http://schemas.microsoft.com/office/powerpoint/2010/main" val="15795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FF62D-EBAE-4969-A29E-BD59189D66E4}"/>
              </a:ext>
            </a:extLst>
          </p:cNvPr>
          <p:cNvSpPr txBox="1"/>
          <p:nvPr/>
        </p:nvSpPr>
        <p:spPr>
          <a:xfrm>
            <a:off x="940554" y="234386"/>
            <a:ext cx="7608876"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What is Differentiated Instruction?</a:t>
            </a:r>
          </a:p>
        </p:txBody>
      </p:sp>
      <p:sp>
        <p:nvSpPr>
          <p:cNvPr id="3" name="TextBox 2">
            <a:extLst>
              <a:ext uri="{FF2B5EF4-FFF2-40B4-BE49-F238E27FC236}">
                <a16:creationId xmlns:a16="http://schemas.microsoft.com/office/drawing/2014/main" id="{82EB6A0A-F754-454B-A46B-51BA584FFBB9}"/>
              </a:ext>
            </a:extLst>
          </p:cNvPr>
          <p:cNvSpPr txBox="1"/>
          <p:nvPr/>
        </p:nvSpPr>
        <p:spPr>
          <a:xfrm>
            <a:off x="1143194" y="829585"/>
            <a:ext cx="7714343"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Matching instruction to each student’s individual needs and abilities.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Accomplished by teacher working with an individual student or with small group of students.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Implementing reading centers is an effective way to differentiate instruction; providing time for teacher to meet diverse instructional needs of all students.</a:t>
            </a:r>
          </a:p>
        </p:txBody>
      </p:sp>
      <p:pic>
        <p:nvPicPr>
          <p:cNvPr id="5" name="Picture 4">
            <a:extLst>
              <a:ext uri="{FF2B5EF4-FFF2-40B4-BE49-F238E27FC236}">
                <a16:creationId xmlns:a16="http://schemas.microsoft.com/office/drawing/2014/main" id="{996E59E5-4C91-4712-BE63-C155DBB6A5D8}"/>
              </a:ext>
            </a:extLst>
          </p:cNvPr>
          <p:cNvPicPr>
            <a:picLocks noChangeAspect="1"/>
          </p:cNvPicPr>
          <p:nvPr/>
        </p:nvPicPr>
        <p:blipFill>
          <a:blip r:embed="rId3"/>
          <a:stretch>
            <a:fillRect/>
          </a:stretch>
        </p:blipFill>
        <p:spPr>
          <a:xfrm>
            <a:off x="3419118" y="2859651"/>
            <a:ext cx="2865934" cy="1955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058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161C72-575E-436F-940F-BE38A75672A8}"/>
              </a:ext>
            </a:extLst>
          </p:cNvPr>
          <p:cNvSpPr txBox="1"/>
          <p:nvPr/>
        </p:nvSpPr>
        <p:spPr>
          <a:xfrm>
            <a:off x="281935" y="745554"/>
            <a:ext cx="858013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Implementing Reading Centers Using Student Center Activities</a:t>
            </a:r>
          </a:p>
        </p:txBody>
      </p:sp>
      <p:sp>
        <p:nvSpPr>
          <p:cNvPr id="3" name="TextBox 2">
            <a:extLst>
              <a:ext uri="{FF2B5EF4-FFF2-40B4-BE49-F238E27FC236}">
                <a16:creationId xmlns:a16="http://schemas.microsoft.com/office/drawing/2014/main" id="{643C3E05-098C-41EB-929A-3C54FCE22ED6}"/>
              </a:ext>
            </a:extLst>
          </p:cNvPr>
          <p:cNvSpPr txBox="1"/>
          <p:nvPr/>
        </p:nvSpPr>
        <p:spPr>
          <a:xfrm>
            <a:off x="281935" y="1362385"/>
            <a:ext cx="4148173" cy="3046988"/>
          </a:xfrm>
          <a:prstGeom prst="rect">
            <a:avLst/>
          </a:prstGeom>
          <a:noFill/>
        </p:spPr>
        <p:txBody>
          <a:bodyPr wrap="square" rtlCol="0">
            <a:spAutoFit/>
          </a:bodyPr>
          <a:lstStyle/>
          <a:p>
            <a:endParaRPr lang="en-US" sz="1600" dirty="0">
              <a:latin typeface="Calibri" panose="020F0502020204030204" pitchFamily="34" charset="0"/>
              <a:cs typeface="Calibri" panose="020F0502020204030204" pitchFamily="34" charset="0"/>
            </a:endParaRPr>
          </a:p>
          <a:p>
            <a:r>
              <a:rPr lang="en-US" sz="1600" dirty="0">
                <a:latin typeface="Times New Roman" panose="02020603050405020304" pitchFamily="18" charset="0"/>
                <a:cs typeface="Times New Roman" panose="02020603050405020304" pitchFamily="18" charset="0"/>
              </a:rPr>
              <a:t>Elements for successfully implementing reading centers: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Form flexible groups based on assessment</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Select activities based on assessment</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Design a center management system</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Provide explicit instruction</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Implement a behavior management system</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Organize the Classroom</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Manage transition</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Use accountability</a:t>
            </a:r>
          </a:p>
        </p:txBody>
      </p:sp>
      <p:pic>
        <p:nvPicPr>
          <p:cNvPr id="5" name="Picture 4">
            <a:extLst>
              <a:ext uri="{FF2B5EF4-FFF2-40B4-BE49-F238E27FC236}">
                <a16:creationId xmlns:a16="http://schemas.microsoft.com/office/drawing/2014/main" id="{FA362713-EB76-4DC9-AFC0-2118D678A09D}"/>
              </a:ext>
            </a:extLst>
          </p:cNvPr>
          <p:cNvPicPr>
            <a:picLocks noChangeAspect="1"/>
          </p:cNvPicPr>
          <p:nvPr/>
        </p:nvPicPr>
        <p:blipFill>
          <a:blip r:embed="rId3"/>
          <a:stretch>
            <a:fillRect/>
          </a:stretch>
        </p:blipFill>
        <p:spPr>
          <a:xfrm>
            <a:off x="4972692" y="1502476"/>
            <a:ext cx="3493214" cy="3353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683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03E14-1767-430E-9202-804D9DE3B6C9}"/>
              </a:ext>
            </a:extLst>
          </p:cNvPr>
          <p:cNvSpPr txBox="1"/>
          <p:nvPr/>
        </p:nvSpPr>
        <p:spPr>
          <a:xfrm>
            <a:off x="50058" y="824110"/>
            <a:ext cx="9043883" cy="1200329"/>
          </a:xfrm>
          <a:prstGeom prst="rect">
            <a:avLst/>
          </a:prstGeom>
          <a:noFill/>
        </p:spPr>
        <p:txBody>
          <a:bodyPr wrap="square" rtlCol="0">
            <a:spAutoFit/>
          </a:bodyPr>
          <a:lstStyle/>
          <a:p>
            <a:pPr algn="ctr"/>
            <a:r>
              <a:rPr lang="en-US" sz="2400" b="1" i="0" dirty="0">
                <a:solidFill>
                  <a:srgbClr val="2C2A29"/>
                </a:solidFill>
                <a:effectLst/>
                <a:latin typeface="Times New Roman" panose="02020603050405020304" pitchFamily="18" charset="0"/>
                <a:cs typeface="Times New Roman" panose="02020603050405020304" pitchFamily="18" charset="0"/>
              </a:rPr>
              <a:t>Implementing Reading Centers Using the Student Center Activities</a:t>
            </a:r>
          </a:p>
          <a:p>
            <a:pPr algn="ctr"/>
            <a:r>
              <a:rPr lang="en-US" sz="2400" b="1" dirty="0">
                <a:solidFill>
                  <a:srgbClr val="2C2A29"/>
                </a:solidFill>
                <a:latin typeface="Times New Roman" panose="02020603050405020304" pitchFamily="18" charset="0"/>
                <a:cs typeface="Times New Roman" panose="02020603050405020304" pitchFamily="18" charset="0"/>
              </a:rPr>
              <a:t>Providing Explicit Instruction – Demo Videos</a:t>
            </a:r>
            <a:endParaRPr lang="en-US" sz="2400" b="1" i="0" dirty="0">
              <a:solidFill>
                <a:srgbClr val="2C2A29"/>
              </a:solidFill>
              <a:effectLst/>
              <a:latin typeface="Times New Roman" panose="02020603050405020304" pitchFamily="18" charset="0"/>
              <a:cs typeface="Times New Roman" panose="02020603050405020304" pitchFamily="18" charset="0"/>
            </a:endParaRPr>
          </a:p>
          <a:p>
            <a:pPr algn="l"/>
            <a:endParaRPr lang="en-US" sz="2400" b="0" i="0" dirty="0">
              <a:solidFill>
                <a:srgbClr val="2C2A29"/>
              </a:solidFill>
              <a:effectLst/>
              <a:latin typeface="benton-sans"/>
            </a:endParaRPr>
          </a:p>
        </p:txBody>
      </p:sp>
      <p:sp>
        <p:nvSpPr>
          <p:cNvPr id="3" name="TextBox 2">
            <a:extLst>
              <a:ext uri="{FF2B5EF4-FFF2-40B4-BE49-F238E27FC236}">
                <a16:creationId xmlns:a16="http://schemas.microsoft.com/office/drawing/2014/main" id="{8926B63F-16B5-49EB-A49B-A6ADB14ADDF0}"/>
              </a:ext>
            </a:extLst>
          </p:cNvPr>
          <p:cNvSpPr txBox="1"/>
          <p:nvPr/>
        </p:nvSpPr>
        <p:spPr>
          <a:xfrm>
            <a:off x="395416" y="1632858"/>
            <a:ext cx="8194909" cy="523220"/>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r>
              <a:rPr lang="en-US" dirty="0">
                <a:latin typeface="Times New Roman" panose="02020603050405020304" pitchFamily="18" charset="0"/>
                <a:cs typeface="Times New Roman" panose="02020603050405020304" pitchFamily="18" charset="0"/>
              </a:rPr>
              <a:t> 1.  Teacher Models and Explains the Activity                                        2.  Teacher Provides Guided Practice</a:t>
            </a:r>
          </a:p>
        </p:txBody>
      </p:sp>
      <p:pic>
        <p:nvPicPr>
          <p:cNvPr id="5" name="Online Media 4" title="2-3–Teacher Models and Explains the Activity">
            <a:hlinkClick r:id="" action="ppaction://media"/>
            <a:extLst>
              <a:ext uri="{FF2B5EF4-FFF2-40B4-BE49-F238E27FC236}">
                <a16:creationId xmlns:a16="http://schemas.microsoft.com/office/drawing/2014/main" id="{24329EC7-9E7B-4027-A3F8-FB06331952EB}"/>
              </a:ext>
            </a:extLst>
          </p:cNvPr>
          <p:cNvPicPr>
            <a:picLocks noRot="1" noChangeAspect="1"/>
          </p:cNvPicPr>
          <p:nvPr>
            <a:videoFile r:link="rId1"/>
          </p:nvPr>
        </p:nvPicPr>
        <p:blipFill>
          <a:blip r:embed="rId5"/>
          <a:stretch>
            <a:fillRect/>
          </a:stretch>
        </p:blipFill>
        <p:spPr>
          <a:xfrm>
            <a:off x="575353" y="2364661"/>
            <a:ext cx="3080725" cy="1761616"/>
          </a:xfrm>
          <a:prstGeom prst="rect">
            <a:avLst/>
          </a:prstGeom>
        </p:spPr>
      </p:pic>
      <p:pic>
        <p:nvPicPr>
          <p:cNvPr id="6" name="Online Media 5" title="2-3–Teacher Provides Guided Practice">
            <a:hlinkClick r:id="" action="ppaction://media"/>
            <a:extLst>
              <a:ext uri="{FF2B5EF4-FFF2-40B4-BE49-F238E27FC236}">
                <a16:creationId xmlns:a16="http://schemas.microsoft.com/office/drawing/2014/main" id="{902E52A6-3F17-4FDB-A926-03DFCD7AABF4}"/>
              </a:ext>
            </a:extLst>
          </p:cNvPr>
          <p:cNvPicPr>
            <a:picLocks noRot="1" noChangeAspect="1"/>
          </p:cNvPicPr>
          <p:nvPr>
            <a:videoFile r:link="rId2"/>
          </p:nvPr>
        </p:nvPicPr>
        <p:blipFill>
          <a:blip r:embed="rId6"/>
          <a:stretch>
            <a:fillRect/>
          </a:stretch>
        </p:blipFill>
        <p:spPr>
          <a:xfrm>
            <a:off x="5324993" y="2364661"/>
            <a:ext cx="3117905" cy="1761616"/>
          </a:xfrm>
          <a:prstGeom prst="rect">
            <a:avLst/>
          </a:prstGeom>
        </p:spPr>
      </p:pic>
      <p:sp>
        <p:nvSpPr>
          <p:cNvPr id="4" name="TextBox 3">
            <a:extLst>
              <a:ext uri="{FF2B5EF4-FFF2-40B4-BE49-F238E27FC236}">
                <a16:creationId xmlns:a16="http://schemas.microsoft.com/office/drawing/2014/main" id="{787865B7-9E06-4F94-BD6D-006653585326}"/>
              </a:ext>
            </a:extLst>
          </p:cNvPr>
          <p:cNvSpPr txBox="1"/>
          <p:nvPr/>
        </p:nvSpPr>
        <p:spPr>
          <a:xfrm>
            <a:off x="825760" y="4334860"/>
            <a:ext cx="257991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Grades 2-3 P.031 Syllable Snake</a:t>
            </a:r>
          </a:p>
        </p:txBody>
      </p:sp>
      <p:sp>
        <p:nvSpPr>
          <p:cNvPr id="7" name="TextBox 6">
            <a:extLst>
              <a:ext uri="{FF2B5EF4-FFF2-40B4-BE49-F238E27FC236}">
                <a16:creationId xmlns:a16="http://schemas.microsoft.com/office/drawing/2014/main" id="{15483A5A-B9E1-4C6F-88BE-7D931C743D8B}"/>
              </a:ext>
            </a:extLst>
          </p:cNvPr>
          <p:cNvSpPr txBox="1"/>
          <p:nvPr/>
        </p:nvSpPr>
        <p:spPr>
          <a:xfrm>
            <a:off x="5593990" y="4370117"/>
            <a:ext cx="257991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Grades 2-3 P.031 Syllable Snake</a:t>
            </a:r>
          </a:p>
        </p:txBody>
      </p:sp>
    </p:spTree>
    <p:extLst>
      <p:ext uri="{BB962C8B-B14F-4D97-AF65-F5344CB8AC3E}">
        <p14:creationId xmlns:p14="http://schemas.microsoft.com/office/powerpoint/2010/main" val="19821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2EFF9-A796-47A8-9109-444C99EB7DDB}"/>
              </a:ext>
            </a:extLst>
          </p:cNvPr>
          <p:cNvSpPr txBox="1"/>
          <p:nvPr/>
        </p:nvSpPr>
        <p:spPr>
          <a:xfrm>
            <a:off x="50058" y="826805"/>
            <a:ext cx="9043883" cy="1200329"/>
          </a:xfrm>
          <a:prstGeom prst="rect">
            <a:avLst/>
          </a:prstGeom>
          <a:noFill/>
        </p:spPr>
        <p:txBody>
          <a:bodyPr wrap="square" rtlCol="0">
            <a:spAutoFit/>
          </a:bodyPr>
          <a:lstStyle/>
          <a:p>
            <a:pPr algn="ctr"/>
            <a:r>
              <a:rPr lang="en-US" sz="2400" b="1" i="0" dirty="0">
                <a:solidFill>
                  <a:srgbClr val="2C2A29"/>
                </a:solidFill>
                <a:effectLst/>
                <a:latin typeface="Times New Roman" panose="02020603050405020304" pitchFamily="18" charset="0"/>
                <a:cs typeface="Times New Roman" panose="02020603050405020304" pitchFamily="18" charset="0"/>
              </a:rPr>
              <a:t>Implementing Reading Centers Using the Student Center Activities</a:t>
            </a:r>
          </a:p>
          <a:p>
            <a:pPr algn="ctr"/>
            <a:r>
              <a:rPr lang="en-US" sz="2400" b="1" dirty="0">
                <a:solidFill>
                  <a:srgbClr val="2C2A29"/>
                </a:solidFill>
                <a:latin typeface="Times New Roman" panose="02020603050405020304" pitchFamily="18" charset="0"/>
                <a:cs typeface="Times New Roman" panose="02020603050405020304" pitchFamily="18" charset="0"/>
              </a:rPr>
              <a:t>Providing Explicit Instruction – Demo Videos</a:t>
            </a:r>
            <a:endParaRPr lang="en-US" sz="2400" b="1" i="0" dirty="0">
              <a:solidFill>
                <a:srgbClr val="2C2A29"/>
              </a:solidFill>
              <a:effectLst/>
              <a:latin typeface="Times New Roman" panose="02020603050405020304" pitchFamily="18" charset="0"/>
              <a:cs typeface="Times New Roman" panose="02020603050405020304" pitchFamily="18" charset="0"/>
            </a:endParaRPr>
          </a:p>
          <a:p>
            <a:pPr algn="l"/>
            <a:endParaRPr lang="en-US" sz="2400" b="0" i="0" dirty="0">
              <a:solidFill>
                <a:srgbClr val="2C2A29"/>
              </a:solidFill>
              <a:effectLst/>
              <a:latin typeface="benton-sans"/>
            </a:endParaRPr>
          </a:p>
        </p:txBody>
      </p:sp>
      <p:sp>
        <p:nvSpPr>
          <p:cNvPr id="4" name="TextBox 3">
            <a:extLst>
              <a:ext uri="{FF2B5EF4-FFF2-40B4-BE49-F238E27FC236}">
                <a16:creationId xmlns:a16="http://schemas.microsoft.com/office/drawing/2014/main" id="{1371E67D-3387-45CE-AB1F-0F6D38D7E31B}"/>
              </a:ext>
            </a:extLst>
          </p:cNvPr>
          <p:cNvSpPr txBox="1"/>
          <p:nvPr/>
        </p:nvSpPr>
        <p:spPr>
          <a:xfrm>
            <a:off x="362466" y="1681947"/>
            <a:ext cx="8501448" cy="523220"/>
          </a:xfrm>
          <a:prstGeom prst="rect">
            <a:avLst/>
          </a:prstGeom>
          <a:noFill/>
        </p:spPr>
        <p:txBody>
          <a:bodyPr wrap="square">
            <a:spAutoFit/>
          </a:bodyPr>
          <a:lstStyle/>
          <a:p>
            <a:endParaRPr lang="en-US" dirty="0">
              <a:latin typeface="Calibri" panose="020F0502020204030204" pitchFamily="34" charset="0"/>
              <a:cs typeface="Calibri" panose="020F0502020204030204" pitchFamily="34" charset="0"/>
            </a:endParaRPr>
          </a:p>
          <a:p>
            <a:r>
              <a:rPr lang="en-US" dirty="0">
                <a:latin typeface="Times New Roman" panose="02020603050405020304" pitchFamily="18" charset="0"/>
                <a:cs typeface="Times New Roman" panose="02020603050405020304" pitchFamily="18" charset="0"/>
              </a:rPr>
              <a:t>        3.  Teacher Provides Supported Application                                        4.  Independent Practice</a:t>
            </a:r>
          </a:p>
        </p:txBody>
      </p:sp>
      <p:pic>
        <p:nvPicPr>
          <p:cNvPr id="5" name="Online Media 4" title="2-3–Supported Application">
            <a:hlinkClick r:id="" action="ppaction://media"/>
            <a:extLst>
              <a:ext uri="{FF2B5EF4-FFF2-40B4-BE49-F238E27FC236}">
                <a16:creationId xmlns:a16="http://schemas.microsoft.com/office/drawing/2014/main" id="{F57B3DBF-5D88-4666-B3EA-5EED5DEC30FB}"/>
              </a:ext>
            </a:extLst>
          </p:cNvPr>
          <p:cNvPicPr>
            <a:picLocks noRot="1" noChangeAspect="1"/>
          </p:cNvPicPr>
          <p:nvPr>
            <a:videoFile r:link="rId1"/>
          </p:nvPr>
        </p:nvPicPr>
        <p:blipFill>
          <a:blip r:embed="rId5"/>
          <a:stretch>
            <a:fillRect/>
          </a:stretch>
        </p:blipFill>
        <p:spPr>
          <a:xfrm>
            <a:off x="801384" y="2460144"/>
            <a:ext cx="3066673" cy="1732670"/>
          </a:xfrm>
          <a:prstGeom prst="rect">
            <a:avLst/>
          </a:prstGeom>
        </p:spPr>
      </p:pic>
      <p:pic>
        <p:nvPicPr>
          <p:cNvPr id="6" name="Online Media 5" title="2-3–Independent Practice">
            <a:hlinkClick r:id="" action="ppaction://media"/>
            <a:extLst>
              <a:ext uri="{FF2B5EF4-FFF2-40B4-BE49-F238E27FC236}">
                <a16:creationId xmlns:a16="http://schemas.microsoft.com/office/drawing/2014/main" id="{5BB58ED0-4992-4B87-A12F-FB79F95A0025}"/>
              </a:ext>
            </a:extLst>
          </p:cNvPr>
          <p:cNvPicPr>
            <a:picLocks noRot="1" noChangeAspect="1"/>
          </p:cNvPicPr>
          <p:nvPr>
            <a:videoFile r:link="rId2"/>
          </p:nvPr>
        </p:nvPicPr>
        <p:blipFill>
          <a:blip r:embed="rId6"/>
          <a:stretch>
            <a:fillRect/>
          </a:stretch>
        </p:blipFill>
        <p:spPr>
          <a:xfrm>
            <a:off x="5255988" y="2460144"/>
            <a:ext cx="3182839" cy="1798304"/>
          </a:xfrm>
          <a:prstGeom prst="rect">
            <a:avLst/>
          </a:prstGeom>
        </p:spPr>
      </p:pic>
      <p:sp>
        <p:nvSpPr>
          <p:cNvPr id="7" name="TextBox 6">
            <a:extLst>
              <a:ext uri="{FF2B5EF4-FFF2-40B4-BE49-F238E27FC236}">
                <a16:creationId xmlns:a16="http://schemas.microsoft.com/office/drawing/2014/main" id="{F77650BC-9887-4B27-9D40-CA5CAAAF79CA}"/>
              </a:ext>
            </a:extLst>
          </p:cNvPr>
          <p:cNvSpPr txBox="1"/>
          <p:nvPr/>
        </p:nvSpPr>
        <p:spPr>
          <a:xfrm>
            <a:off x="1044765" y="4389485"/>
            <a:ext cx="257991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Grades 2-3 P.031 Syllable Snake</a:t>
            </a:r>
          </a:p>
        </p:txBody>
      </p:sp>
      <p:sp>
        <p:nvSpPr>
          <p:cNvPr id="8" name="TextBox 7">
            <a:extLst>
              <a:ext uri="{FF2B5EF4-FFF2-40B4-BE49-F238E27FC236}">
                <a16:creationId xmlns:a16="http://schemas.microsoft.com/office/drawing/2014/main" id="{2D20535F-B1ED-4910-8BC8-336E4C20F575}"/>
              </a:ext>
            </a:extLst>
          </p:cNvPr>
          <p:cNvSpPr txBox="1"/>
          <p:nvPr/>
        </p:nvSpPr>
        <p:spPr>
          <a:xfrm>
            <a:off x="5675844" y="4389484"/>
            <a:ext cx="257991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Grades 2-3 P.031 Syllable Snake</a:t>
            </a:r>
          </a:p>
        </p:txBody>
      </p:sp>
    </p:spTree>
    <p:extLst>
      <p:ext uri="{BB962C8B-B14F-4D97-AF65-F5344CB8AC3E}">
        <p14:creationId xmlns:p14="http://schemas.microsoft.com/office/powerpoint/2010/main" val="41407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861574" y="3126535"/>
            <a:ext cx="694373" cy="1111091"/>
            <a:chOff x="6291432" y="4168712"/>
            <a:chExt cx="925830" cy="1481455"/>
          </a:xfrm>
        </p:grpSpPr>
        <p:sp>
          <p:nvSpPr>
            <p:cNvPr id="4" name="object 4"/>
            <p:cNvSpPr/>
            <p:nvPr/>
          </p:nvSpPr>
          <p:spPr>
            <a:xfrm>
              <a:off x="6304386" y="4181666"/>
              <a:ext cx="899794" cy="1455420"/>
            </a:xfrm>
            <a:custGeom>
              <a:avLst/>
              <a:gdLst/>
              <a:ahLst/>
              <a:cxnLst/>
              <a:rect l="l" t="t" r="r" b="b"/>
              <a:pathLst>
                <a:path w="899795" h="1455420">
                  <a:moveTo>
                    <a:pt x="587476" y="0"/>
                  </a:moveTo>
                  <a:lnTo>
                    <a:pt x="585842" y="50170"/>
                  </a:lnTo>
                  <a:lnTo>
                    <a:pt x="582392" y="100070"/>
                  </a:lnTo>
                  <a:lnTo>
                    <a:pt x="577146" y="149653"/>
                  </a:lnTo>
                  <a:lnTo>
                    <a:pt x="570124" y="198877"/>
                  </a:lnTo>
                  <a:lnTo>
                    <a:pt x="561346" y="247697"/>
                  </a:lnTo>
                  <a:lnTo>
                    <a:pt x="550833" y="296069"/>
                  </a:lnTo>
                  <a:lnTo>
                    <a:pt x="538605" y="343950"/>
                  </a:lnTo>
                  <a:lnTo>
                    <a:pt x="524681" y="391294"/>
                  </a:lnTo>
                  <a:lnTo>
                    <a:pt x="509082" y="438058"/>
                  </a:lnTo>
                  <a:lnTo>
                    <a:pt x="491828" y="484199"/>
                  </a:lnTo>
                  <a:lnTo>
                    <a:pt x="472940" y="529671"/>
                  </a:lnTo>
                  <a:lnTo>
                    <a:pt x="452437" y="574431"/>
                  </a:lnTo>
                  <a:lnTo>
                    <a:pt x="430340" y="618436"/>
                  </a:lnTo>
                  <a:lnTo>
                    <a:pt x="406669" y="661640"/>
                  </a:lnTo>
                  <a:lnTo>
                    <a:pt x="381444" y="703999"/>
                  </a:lnTo>
                  <a:lnTo>
                    <a:pt x="354685" y="745471"/>
                  </a:lnTo>
                  <a:lnTo>
                    <a:pt x="326413" y="786010"/>
                  </a:lnTo>
                  <a:lnTo>
                    <a:pt x="296647" y="825572"/>
                  </a:lnTo>
                  <a:lnTo>
                    <a:pt x="265408" y="864115"/>
                  </a:lnTo>
                  <a:lnTo>
                    <a:pt x="232716" y="901592"/>
                  </a:lnTo>
                  <a:lnTo>
                    <a:pt x="198591" y="937962"/>
                  </a:lnTo>
                  <a:lnTo>
                    <a:pt x="163053" y="973178"/>
                  </a:lnTo>
                  <a:lnTo>
                    <a:pt x="126123" y="1007198"/>
                  </a:lnTo>
                  <a:lnTo>
                    <a:pt x="20408" y="830922"/>
                  </a:lnTo>
                  <a:lnTo>
                    <a:pt x="0" y="1292364"/>
                  </a:lnTo>
                  <a:lnTo>
                    <a:pt x="394792" y="1455242"/>
                  </a:lnTo>
                  <a:lnTo>
                    <a:pt x="288848" y="1278572"/>
                  </a:lnTo>
                  <a:lnTo>
                    <a:pt x="326359" y="1246589"/>
                  </a:lnTo>
                  <a:lnTo>
                    <a:pt x="362808" y="1213628"/>
                  </a:lnTo>
                  <a:lnTo>
                    <a:pt x="398183" y="1179716"/>
                  </a:lnTo>
                  <a:lnTo>
                    <a:pt x="432470" y="1144880"/>
                  </a:lnTo>
                  <a:lnTo>
                    <a:pt x="465657" y="1109148"/>
                  </a:lnTo>
                  <a:lnTo>
                    <a:pt x="497731" y="1072548"/>
                  </a:lnTo>
                  <a:lnTo>
                    <a:pt x="528678" y="1035105"/>
                  </a:lnTo>
                  <a:lnTo>
                    <a:pt x="558485" y="996848"/>
                  </a:lnTo>
                  <a:lnTo>
                    <a:pt x="587140" y="957804"/>
                  </a:lnTo>
                  <a:lnTo>
                    <a:pt x="614628" y="918000"/>
                  </a:lnTo>
                  <a:lnTo>
                    <a:pt x="640938" y="877464"/>
                  </a:lnTo>
                  <a:lnTo>
                    <a:pt x="666056" y="836223"/>
                  </a:lnTo>
                  <a:lnTo>
                    <a:pt x="689968" y="794304"/>
                  </a:lnTo>
                  <a:lnTo>
                    <a:pt x="712663" y="751735"/>
                  </a:lnTo>
                  <a:lnTo>
                    <a:pt x="734126" y="708542"/>
                  </a:lnTo>
                  <a:lnTo>
                    <a:pt x="754345" y="664754"/>
                  </a:lnTo>
                  <a:lnTo>
                    <a:pt x="773307" y="620397"/>
                  </a:lnTo>
                  <a:lnTo>
                    <a:pt x="790997" y="575499"/>
                  </a:lnTo>
                  <a:lnTo>
                    <a:pt x="807405" y="530087"/>
                  </a:lnTo>
                  <a:lnTo>
                    <a:pt x="822515" y="484189"/>
                  </a:lnTo>
                  <a:lnTo>
                    <a:pt x="836316" y="437831"/>
                  </a:lnTo>
                  <a:lnTo>
                    <a:pt x="848794" y="391042"/>
                  </a:lnTo>
                  <a:lnTo>
                    <a:pt x="859937" y="343848"/>
                  </a:lnTo>
                  <a:lnTo>
                    <a:pt x="869730" y="296277"/>
                  </a:lnTo>
                  <a:lnTo>
                    <a:pt x="878161" y="248356"/>
                  </a:lnTo>
                  <a:lnTo>
                    <a:pt x="885216" y="200112"/>
                  </a:lnTo>
                  <a:lnTo>
                    <a:pt x="890884" y="151573"/>
                  </a:lnTo>
                  <a:lnTo>
                    <a:pt x="895150" y="102766"/>
                  </a:lnTo>
                  <a:lnTo>
                    <a:pt x="898002" y="53718"/>
                  </a:lnTo>
                  <a:lnTo>
                    <a:pt x="899426" y="4457"/>
                  </a:lnTo>
                  <a:lnTo>
                    <a:pt x="587476" y="0"/>
                  </a:lnTo>
                  <a:close/>
                </a:path>
              </a:pathLst>
            </a:custGeom>
            <a:solidFill>
              <a:srgbClr val="D0B884"/>
            </a:solidFill>
          </p:spPr>
          <p:txBody>
            <a:bodyPr wrap="square" lIns="0" tIns="0" rIns="0" bIns="0" rtlCol="0"/>
            <a:lstStyle/>
            <a:p>
              <a:pPr>
                <a:buClrTx/>
              </a:pPr>
              <a:endParaRPr sz="1350">
                <a:solidFill>
                  <a:sysClr val="windowText" lastClr="000000"/>
                </a:solidFill>
              </a:endParaRPr>
            </a:p>
          </p:txBody>
        </p:sp>
        <p:sp>
          <p:nvSpPr>
            <p:cNvPr id="5" name="object 5"/>
            <p:cNvSpPr/>
            <p:nvPr/>
          </p:nvSpPr>
          <p:spPr>
            <a:xfrm>
              <a:off x="6304386" y="4181666"/>
              <a:ext cx="899794" cy="1455420"/>
            </a:xfrm>
            <a:custGeom>
              <a:avLst/>
              <a:gdLst/>
              <a:ahLst/>
              <a:cxnLst/>
              <a:rect l="l" t="t" r="r" b="b"/>
              <a:pathLst>
                <a:path w="899795" h="1455420">
                  <a:moveTo>
                    <a:pt x="899426" y="4457"/>
                  </a:moveTo>
                  <a:lnTo>
                    <a:pt x="898002" y="53718"/>
                  </a:lnTo>
                  <a:lnTo>
                    <a:pt x="895150" y="102766"/>
                  </a:lnTo>
                  <a:lnTo>
                    <a:pt x="890884" y="151573"/>
                  </a:lnTo>
                  <a:lnTo>
                    <a:pt x="885216" y="200112"/>
                  </a:lnTo>
                  <a:lnTo>
                    <a:pt x="878161" y="248356"/>
                  </a:lnTo>
                  <a:lnTo>
                    <a:pt x="869730" y="296277"/>
                  </a:lnTo>
                  <a:lnTo>
                    <a:pt x="859937" y="343848"/>
                  </a:lnTo>
                  <a:lnTo>
                    <a:pt x="848794" y="391042"/>
                  </a:lnTo>
                  <a:lnTo>
                    <a:pt x="836316" y="437831"/>
                  </a:lnTo>
                  <a:lnTo>
                    <a:pt x="822515" y="484189"/>
                  </a:lnTo>
                  <a:lnTo>
                    <a:pt x="807405" y="530087"/>
                  </a:lnTo>
                  <a:lnTo>
                    <a:pt x="790997" y="575499"/>
                  </a:lnTo>
                  <a:lnTo>
                    <a:pt x="773307" y="620397"/>
                  </a:lnTo>
                  <a:lnTo>
                    <a:pt x="754345" y="664754"/>
                  </a:lnTo>
                  <a:lnTo>
                    <a:pt x="734126" y="708542"/>
                  </a:lnTo>
                  <a:lnTo>
                    <a:pt x="712663" y="751735"/>
                  </a:lnTo>
                  <a:lnTo>
                    <a:pt x="689968" y="794304"/>
                  </a:lnTo>
                  <a:lnTo>
                    <a:pt x="666056" y="836223"/>
                  </a:lnTo>
                  <a:lnTo>
                    <a:pt x="640938" y="877464"/>
                  </a:lnTo>
                  <a:lnTo>
                    <a:pt x="614628" y="918000"/>
                  </a:lnTo>
                  <a:lnTo>
                    <a:pt x="587140" y="957804"/>
                  </a:lnTo>
                  <a:lnTo>
                    <a:pt x="558485" y="996848"/>
                  </a:lnTo>
                  <a:lnTo>
                    <a:pt x="528678" y="1035105"/>
                  </a:lnTo>
                  <a:lnTo>
                    <a:pt x="497731" y="1072548"/>
                  </a:lnTo>
                  <a:lnTo>
                    <a:pt x="465657" y="1109148"/>
                  </a:lnTo>
                  <a:lnTo>
                    <a:pt x="432470" y="1144880"/>
                  </a:lnTo>
                  <a:lnTo>
                    <a:pt x="398183" y="1179716"/>
                  </a:lnTo>
                  <a:lnTo>
                    <a:pt x="362808" y="1213628"/>
                  </a:lnTo>
                  <a:lnTo>
                    <a:pt x="326359" y="1246589"/>
                  </a:lnTo>
                  <a:lnTo>
                    <a:pt x="288848" y="1278572"/>
                  </a:lnTo>
                  <a:lnTo>
                    <a:pt x="394792" y="1455242"/>
                  </a:lnTo>
                  <a:lnTo>
                    <a:pt x="0" y="1292364"/>
                  </a:lnTo>
                  <a:lnTo>
                    <a:pt x="20408" y="830922"/>
                  </a:lnTo>
                  <a:lnTo>
                    <a:pt x="126123" y="1007198"/>
                  </a:lnTo>
                  <a:lnTo>
                    <a:pt x="163053" y="973178"/>
                  </a:lnTo>
                  <a:lnTo>
                    <a:pt x="198591" y="937962"/>
                  </a:lnTo>
                  <a:lnTo>
                    <a:pt x="232716" y="901592"/>
                  </a:lnTo>
                  <a:lnTo>
                    <a:pt x="265408" y="864115"/>
                  </a:lnTo>
                  <a:lnTo>
                    <a:pt x="296647" y="825572"/>
                  </a:lnTo>
                  <a:lnTo>
                    <a:pt x="326413" y="786010"/>
                  </a:lnTo>
                  <a:lnTo>
                    <a:pt x="354685" y="745471"/>
                  </a:lnTo>
                  <a:lnTo>
                    <a:pt x="381444" y="703999"/>
                  </a:lnTo>
                  <a:lnTo>
                    <a:pt x="406669" y="661640"/>
                  </a:lnTo>
                  <a:lnTo>
                    <a:pt x="430340" y="618436"/>
                  </a:lnTo>
                  <a:lnTo>
                    <a:pt x="452437" y="574431"/>
                  </a:lnTo>
                  <a:lnTo>
                    <a:pt x="472940" y="529671"/>
                  </a:lnTo>
                  <a:lnTo>
                    <a:pt x="491828" y="484199"/>
                  </a:lnTo>
                  <a:lnTo>
                    <a:pt x="509082" y="438058"/>
                  </a:lnTo>
                  <a:lnTo>
                    <a:pt x="524681" y="391294"/>
                  </a:lnTo>
                  <a:lnTo>
                    <a:pt x="538605" y="343950"/>
                  </a:lnTo>
                  <a:lnTo>
                    <a:pt x="550833" y="296069"/>
                  </a:lnTo>
                  <a:lnTo>
                    <a:pt x="561346" y="247697"/>
                  </a:lnTo>
                  <a:lnTo>
                    <a:pt x="570124" y="198877"/>
                  </a:lnTo>
                  <a:lnTo>
                    <a:pt x="577146" y="149653"/>
                  </a:lnTo>
                  <a:lnTo>
                    <a:pt x="582392" y="100070"/>
                  </a:lnTo>
                  <a:lnTo>
                    <a:pt x="585842" y="50170"/>
                  </a:lnTo>
                  <a:lnTo>
                    <a:pt x="587476" y="0"/>
                  </a:lnTo>
                  <a:lnTo>
                    <a:pt x="899426" y="4457"/>
                  </a:lnTo>
                  <a:close/>
                </a:path>
              </a:pathLst>
            </a:custGeom>
            <a:ln w="25907">
              <a:solidFill>
                <a:srgbClr val="FFFFFF"/>
              </a:solidFill>
            </a:ln>
          </p:spPr>
          <p:txBody>
            <a:bodyPr wrap="square" lIns="0" tIns="0" rIns="0" bIns="0" rtlCol="0"/>
            <a:lstStyle/>
            <a:p>
              <a:pPr>
                <a:buClrTx/>
              </a:pPr>
              <a:endParaRPr sz="1350">
                <a:solidFill>
                  <a:sysClr val="windowText" lastClr="000000"/>
                </a:solidFill>
              </a:endParaRPr>
            </a:p>
          </p:txBody>
        </p:sp>
      </p:grpSp>
      <p:grpSp>
        <p:nvGrpSpPr>
          <p:cNvPr id="6" name="object 6"/>
          <p:cNvGrpSpPr/>
          <p:nvPr/>
        </p:nvGrpSpPr>
        <p:grpSpPr>
          <a:xfrm>
            <a:off x="2675260" y="3056197"/>
            <a:ext cx="891540" cy="1087755"/>
            <a:chOff x="2043013" y="4074929"/>
            <a:chExt cx="1188720" cy="1450340"/>
          </a:xfrm>
        </p:grpSpPr>
        <p:sp>
          <p:nvSpPr>
            <p:cNvPr id="7" name="object 7"/>
            <p:cNvSpPr/>
            <p:nvPr/>
          </p:nvSpPr>
          <p:spPr>
            <a:xfrm>
              <a:off x="2055967" y="4087883"/>
              <a:ext cx="1162685" cy="1424305"/>
            </a:xfrm>
            <a:custGeom>
              <a:avLst/>
              <a:gdLst/>
              <a:ahLst/>
              <a:cxnLst/>
              <a:rect l="l" t="t" r="r" b="b"/>
              <a:pathLst>
                <a:path w="1162685" h="1424304">
                  <a:moveTo>
                    <a:pt x="338899" y="0"/>
                  </a:moveTo>
                  <a:lnTo>
                    <a:pt x="0" y="259753"/>
                  </a:lnTo>
                  <a:lnTo>
                    <a:pt x="205955" y="256806"/>
                  </a:lnTo>
                  <a:lnTo>
                    <a:pt x="214814" y="305280"/>
                  </a:lnTo>
                  <a:lnTo>
                    <a:pt x="225051" y="353328"/>
                  </a:lnTo>
                  <a:lnTo>
                    <a:pt x="236650" y="400924"/>
                  </a:lnTo>
                  <a:lnTo>
                    <a:pt x="249593" y="448043"/>
                  </a:lnTo>
                  <a:lnTo>
                    <a:pt x="263864" y="494661"/>
                  </a:lnTo>
                  <a:lnTo>
                    <a:pt x="279445" y="540752"/>
                  </a:lnTo>
                  <a:lnTo>
                    <a:pt x="296320" y="586291"/>
                  </a:lnTo>
                  <a:lnTo>
                    <a:pt x="314471" y="631254"/>
                  </a:lnTo>
                  <a:lnTo>
                    <a:pt x="333881" y="675615"/>
                  </a:lnTo>
                  <a:lnTo>
                    <a:pt x="354533" y="719350"/>
                  </a:lnTo>
                  <a:lnTo>
                    <a:pt x="376410" y="762432"/>
                  </a:lnTo>
                  <a:lnTo>
                    <a:pt x="399495" y="804838"/>
                  </a:lnTo>
                  <a:lnTo>
                    <a:pt x="423771" y="846542"/>
                  </a:lnTo>
                  <a:lnTo>
                    <a:pt x="449221" y="887520"/>
                  </a:lnTo>
                  <a:lnTo>
                    <a:pt x="475827" y="927746"/>
                  </a:lnTo>
                  <a:lnTo>
                    <a:pt x="503573" y="967195"/>
                  </a:lnTo>
                  <a:lnTo>
                    <a:pt x="532442" y="1005842"/>
                  </a:lnTo>
                  <a:lnTo>
                    <a:pt x="562417" y="1043662"/>
                  </a:lnTo>
                  <a:lnTo>
                    <a:pt x="593480" y="1080631"/>
                  </a:lnTo>
                  <a:lnTo>
                    <a:pt x="625614" y="1116722"/>
                  </a:lnTo>
                  <a:lnTo>
                    <a:pt x="658803" y="1151912"/>
                  </a:lnTo>
                  <a:lnTo>
                    <a:pt x="693029" y="1186175"/>
                  </a:lnTo>
                  <a:lnTo>
                    <a:pt x="728275" y="1219486"/>
                  </a:lnTo>
                  <a:lnTo>
                    <a:pt x="764525" y="1251821"/>
                  </a:lnTo>
                  <a:lnTo>
                    <a:pt x="801760" y="1283153"/>
                  </a:lnTo>
                  <a:lnTo>
                    <a:pt x="839964" y="1313458"/>
                  </a:lnTo>
                  <a:lnTo>
                    <a:pt x="879121" y="1342712"/>
                  </a:lnTo>
                  <a:lnTo>
                    <a:pt x="919212" y="1370888"/>
                  </a:lnTo>
                  <a:lnTo>
                    <a:pt x="960221" y="1397963"/>
                  </a:lnTo>
                  <a:lnTo>
                    <a:pt x="1002131" y="1423911"/>
                  </a:lnTo>
                  <a:lnTo>
                    <a:pt x="1162583" y="1156347"/>
                  </a:lnTo>
                  <a:lnTo>
                    <a:pt x="1119986" y="1129766"/>
                  </a:lnTo>
                  <a:lnTo>
                    <a:pt x="1078535" y="1101751"/>
                  </a:lnTo>
                  <a:lnTo>
                    <a:pt x="1038259" y="1072341"/>
                  </a:lnTo>
                  <a:lnTo>
                    <a:pt x="999184" y="1041578"/>
                  </a:lnTo>
                  <a:lnTo>
                    <a:pt x="961340" y="1009500"/>
                  </a:lnTo>
                  <a:lnTo>
                    <a:pt x="924754" y="976146"/>
                  </a:lnTo>
                  <a:lnTo>
                    <a:pt x="889454" y="941556"/>
                  </a:lnTo>
                  <a:lnTo>
                    <a:pt x="855468" y="905770"/>
                  </a:lnTo>
                  <a:lnTo>
                    <a:pt x="822824" y="868828"/>
                  </a:lnTo>
                  <a:lnTo>
                    <a:pt x="791550" y="830767"/>
                  </a:lnTo>
                  <a:lnTo>
                    <a:pt x="761674" y="791630"/>
                  </a:lnTo>
                  <a:lnTo>
                    <a:pt x="733224" y="751454"/>
                  </a:lnTo>
                  <a:lnTo>
                    <a:pt x="706228" y="710279"/>
                  </a:lnTo>
                  <a:lnTo>
                    <a:pt x="680714" y="668145"/>
                  </a:lnTo>
                  <a:lnTo>
                    <a:pt x="656710" y="625091"/>
                  </a:lnTo>
                  <a:lnTo>
                    <a:pt x="634243" y="581158"/>
                  </a:lnTo>
                  <a:lnTo>
                    <a:pt x="613343" y="536383"/>
                  </a:lnTo>
                  <a:lnTo>
                    <a:pt x="594036" y="490808"/>
                  </a:lnTo>
                  <a:lnTo>
                    <a:pt x="576351" y="444471"/>
                  </a:lnTo>
                  <a:lnTo>
                    <a:pt x="560316" y="397412"/>
                  </a:lnTo>
                  <a:lnTo>
                    <a:pt x="545958" y="349670"/>
                  </a:lnTo>
                  <a:lnTo>
                    <a:pt x="533307" y="301286"/>
                  </a:lnTo>
                  <a:lnTo>
                    <a:pt x="522389" y="252298"/>
                  </a:lnTo>
                  <a:lnTo>
                    <a:pt x="727887" y="249364"/>
                  </a:lnTo>
                  <a:lnTo>
                    <a:pt x="338899" y="0"/>
                  </a:lnTo>
                  <a:close/>
                </a:path>
              </a:pathLst>
            </a:custGeom>
            <a:solidFill>
              <a:srgbClr val="D0B884"/>
            </a:solidFill>
          </p:spPr>
          <p:txBody>
            <a:bodyPr wrap="square" lIns="0" tIns="0" rIns="0" bIns="0" rtlCol="0"/>
            <a:lstStyle/>
            <a:p>
              <a:pPr>
                <a:buClrTx/>
              </a:pPr>
              <a:endParaRPr sz="1350">
                <a:solidFill>
                  <a:sysClr val="windowText" lastClr="000000"/>
                </a:solidFill>
              </a:endParaRPr>
            </a:p>
          </p:txBody>
        </p:sp>
        <p:sp>
          <p:nvSpPr>
            <p:cNvPr id="8" name="object 8"/>
            <p:cNvSpPr/>
            <p:nvPr/>
          </p:nvSpPr>
          <p:spPr>
            <a:xfrm>
              <a:off x="2055967" y="4087883"/>
              <a:ext cx="1162685" cy="1424305"/>
            </a:xfrm>
            <a:custGeom>
              <a:avLst/>
              <a:gdLst/>
              <a:ahLst/>
              <a:cxnLst/>
              <a:rect l="l" t="t" r="r" b="b"/>
              <a:pathLst>
                <a:path w="1162685" h="1424304">
                  <a:moveTo>
                    <a:pt x="1002131" y="1423911"/>
                  </a:moveTo>
                  <a:lnTo>
                    <a:pt x="960221" y="1397963"/>
                  </a:lnTo>
                  <a:lnTo>
                    <a:pt x="919212" y="1370888"/>
                  </a:lnTo>
                  <a:lnTo>
                    <a:pt x="879121" y="1342712"/>
                  </a:lnTo>
                  <a:lnTo>
                    <a:pt x="839964" y="1313458"/>
                  </a:lnTo>
                  <a:lnTo>
                    <a:pt x="801760" y="1283153"/>
                  </a:lnTo>
                  <a:lnTo>
                    <a:pt x="764525" y="1251821"/>
                  </a:lnTo>
                  <a:lnTo>
                    <a:pt x="728275" y="1219486"/>
                  </a:lnTo>
                  <a:lnTo>
                    <a:pt x="693029" y="1186175"/>
                  </a:lnTo>
                  <a:lnTo>
                    <a:pt x="658803" y="1151912"/>
                  </a:lnTo>
                  <a:lnTo>
                    <a:pt x="625614" y="1116722"/>
                  </a:lnTo>
                  <a:lnTo>
                    <a:pt x="593480" y="1080631"/>
                  </a:lnTo>
                  <a:lnTo>
                    <a:pt x="562417" y="1043662"/>
                  </a:lnTo>
                  <a:lnTo>
                    <a:pt x="532442" y="1005842"/>
                  </a:lnTo>
                  <a:lnTo>
                    <a:pt x="503573" y="967195"/>
                  </a:lnTo>
                  <a:lnTo>
                    <a:pt x="475827" y="927746"/>
                  </a:lnTo>
                  <a:lnTo>
                    <a:pt x="449221" y="887520"/>
                  </a:lnTo>
                  <a:lnTo>
                    <a:pt x="423771" y="846542"/>
                  </a:lnTo>
                  <a:lnTo>
                    <a:pt x="399495" y="804838"/>
                  </a:lnTo>
                  <a:lnTo>
                    <a:pt x="376410" y="762432"/>
                  </a:lnTo>
                  <a:lnTo>
                    <a:pt x="354533" y="719350"/>
                  </a:lnTo>
                  <a:lnTo>
                    <a:pt x="333881" y="675615"/>
                  </a:lnTo>
                  <a:lnTo>
                    <a:pt x="314471" y="631254"/>
                  </a:lnTo>
                  <a:lnTo>
                    <a:pt x="296320" y="586291"/>
                  </a:lnTo>
                  <a:lnTo>
                    <a:pt x="279445" y="540752"/>
                  </a:lnTo>
                  <a:lnTo>
                    <a:pt x="263864" y="494661"/>
                  </a:lnTo>
                  <a:lnTo>
                    <a:pt x="249593" y="448043"/>
                  </a:lnTo>
                  <a:lnTo>
                    <a:pt x="236650" y="400924"/>
                  </a:lnTo>
                  <a:lnTo>
                    <a:pt x="225051" y="353328"/>
                  </a:lnTo>
                  <a:lnTo>
                    <a:pt x="214814" y="305280"/>
                  </a:lnTo>
                  <a:lnTo>
                    <a:pt x="205955" y="256806"/>
                  </a:lnTo>
                  <a:lnTo>
                    <a:pt x="0" y="259753"/>
                  </a:lnTo>
                  <a:lnTo>
                    <a:pt x="338899" y="0"/>
                  </a:lnTo>
                  <a:lnTo>
                    <a:pt x="727887" y="249364"/>
                  </a:lnTo>
                  <a:lnTo>
                    <a:pt x="522389" y="252298"/>
                  </a:lnTo>
                  <a:lnTo>
                    <a:pt x="533307" y="301286"/>
                  </a:lnTo>
                  <a:lnTo>
                    <a:pt x="545958" y="349670"/>
                  </a:lnTo>
                  <a:lnTo>
                    <a:pt x="560316" y="397412"/>
                  </a:lnTo>
                  <a:lnTo>
                    <a:pt x="576351" y="444471"/>
                  </a:lnTo>
                  <a:lnTo>
                    <a:pt x="594036" y="490808"/>
                  </a:lnTo>
                  <a:lnTo>
                    <a:pt x="613343" y="536383"/>
                  </a:lnTo>
                  <a:lnTo>
                    <a:pt x="634243" y="581158"/>
                  </a:lnTo>
                  <a:lnTo>
                    <a:pt x="656710" y="625091"/>
                  </a:lnTo>
                  <a:lnTo>
                    <a:pt x="680714" y="668145"/>
                  </a:lnTo>
                  <a:lnTo>
                    <a:pt x="706228" y="710279"/>
                  </a:lnTo>
                  <a:lnTo>
                    <a:pt x="733224" y="751454"/>
                  </a:lnTo>
                  <a:lnTo>
                    <a:pt x="761674" y="791630"/>
                  </a:lnTo>
                  <a:lnTo>
                    <a:pt x="791550" y="830767"/>
                  </a:lnTo>
                  <a:lnTo>
                    <a:pt x="822824" y="868828"/>
                  </a:lnTo>
                  <a:lnTo>
                    <a:pt x="855468" y="905770"/>
                  </a:lnTo>
                  <a:lnTo>
                    <a:pt x="889454" y="941556"/>
                  </a:lnTo>
                  <a:lnTo>
                    <a:pt x="924754" y="976146"/>
                  </a:lnTo>
                  <a:lnTo>
                    <a:pt x="961340" y="1009500"/>
                  </a:lnTo>
                  <a:lnTo>
                    <a:pt x="999184" y="1041578"/>
                  </a:lnTo>
                  <a:lnTo>
                    <a:pt x="1038259" y="1072341"/>
                  </a:lnTo>
                  <a:lnTo>
                    <a:pt x="1078535" y="1101751"/>
                  </a:lnTo>
                  <a:lnTo>
                    <a:pt x="1119986" y="1129766"/>
                  </a:lnTo>
                  <a:lnTo>
                    <a:pt x="1162583" y="1156347"/>
                  </a:lnTo>
                  <a:lnTo>
                    <a:pt x="1002131" y="1423911"/>
                  </a:lnTo>
                  <a:close/>
                </a:path>
              </a:pathLst>
            </a:custGeom>
            <a:ln w="25908">
              <a:solidFill>
                <a:srgbClr val="FFFFFF"/>
              </a:solidFill>
            </a:ln>
          </p:spPr>
          <p:txBody>
            <a:bodyPr wrap="square" lIns="0" tIns="0" rIns="0" bIns="0" rtlCol="0"/>
            <a:lstStyle/>
            <a:p>
              <a:pPr>
                <a:buClrTx/>
              </a:pPr>
              <a:endParaRPr sz="1350">
                <a:solidFill>
                  <a:sysClr val="windowText" lastClr="000000"/>
                </a:solidFill>
              </a:endParaRPr>
            </a:p>
          </p:txBody>
        </p:sp>
      </p:grpSp>
      <p:grpSp>
        <p:nvGrpSpPr>
          <p:cNvPr id="9" name="object 9"/>
          <p:cNvGrpSpPr/>
          <p:nvPr/>
        </p:nvGrpSpPr>
        <p:grpSpPr>
          <a:xfrm>
            <a:off x="4193444" y="1270719"/>
            <a:ext cx="868204" cy="531019"/>
            <a:chOff x="4067257" y="1694291"/>
            <a:chExt cx="1157605" cy="708025"/>
          </a:xfrm>
        </p:grpSpPr>
        <p:sp>
          <p:nvSpPr>
            <p:cNvPr id="10" name="object 10"/>
            <p:cNvSpPr/>
            <p:nvPr/>
          </p:nvSpPr>
          <p:spPr>
            <a:xfrm>
              <a:off x="4080211" y="1707245"/>
              <a:ext cx="1131570" cy="681990"/>
            </a:xfrm>
            <a:custGeom>
              <a:avLst/>
              <a:gdLst/>
              <a:ahLst/>
              <a:cxnLst/>
              <a:rect l="l" t="t" r="r" b="b"/>
              <a:pathLst>
                <a:path w="1131570" h="681989">
                  <a:moveTo>
                    <a:pt x="1013358" y="0"/>
                  </a:moveTo>
                  <a:lnTo>
                    <a:pt x="940879" y="192900"/>
                  </a:lnTo>
                  <a:lnTo>
                    <a:pt x="891196" y="183206"/>
                  </a:lnTo>
                  <a:lnTo>
                    <a:pt x="841341" y="175022"/>
                  </a:lnTo>
                  <a:lnTo>
                    <a:pt x="791347" y="168345"/>
                  </a:lnTo>
                  <a:lnTo>
                    <a:pt x="741249" y="163173"/>
                  </a:lnTo>
                  <a:lnTo>
                    <a:pt x="691080" y="159502"/>
                  </a:lnTo>
                  <a:lnTo>
                    <a:pt x="640872" y="157331"/>
                  </a:lnTo>
                  <a:lnTo>
                    <a:pt x="590661" y="156657"/>
                  </a:lnTo>
                  <a:lnTo>
                    <a:pt x="540479" y="157478"/>
                  </a:lnTo>
                  <a:lnTo>
                    <a:pt x="490359" y="159790"/>
                  </a:lnTo>
                  <a:lnTo>
                    <a:pt x="440337" y="163592"/>
                  </a:lnTo>
                  <a:lnTo>
                    <a:pt x="390444" y="168881"/>
                  </a:lnTo>
                  <a:lnTo>
                    <a:pt x="340714" y="175654"/>
                  </a:lnTo>
                  <a:lnTo>
                    <a:pt x="291181" y="183909"/>
                  </a:lnTo>
                  <a:lnTo>
                    <a:pt x="241879" y="193643"/>
                  </a:lnTo>
                  <a:lnTo>
                    <a:pt x="192841" y="204854"/>
                  </a:lnTo>
                  <a:lnTo>
                    <a:pt x="144101" y="217539"/>
                  </a:lnTo>
                  <a:lnTo>
                    <a:pt x="95691" y="231695"/>
                  </a:lnTo>
                  <a:lnTo>
                    <a:pt x="47646" y="247321"/>
                  </a:lnTo>
                  <a:lnTo>
                    <a:pt x="0" y="264413"/>
                  </a:lnTo>
                  <a:lnTo>
                    <a:pt x="109778" y="556577"/>
                  </a:lnTo>
                  <a:lnTo>
                    <a:pt x="155943" y="540164"/>
                  </a:lnTo>
                  <a:lnTo>
                    <a:pt x="202567" y="525435"/>
                  </a:lnTo>
                  <a:lnTo>
                    <a:pt x="249603" y="512396"/>
                  </a:lnTo>
                  <a:lnTo>
                    <a:pt x="297006" y="501050"/>
                  </a:lnTo>
                  <a:lnTo>
                    <a:pt x="344730" y="491402"/>
                  </a:lnTo>
                  <a:lnTo>
                    <a:pt x="392728" y="483455"/>
                  </a:lnTo>
                  <a:lnTo>
                    <a:pt x="440956" y="477215"/>
                  </a:lnTo>
                  <a:lnTo>
                    <a:pt x="489367" y="472686"/>
                  </a:lnTo>
                  <a:lnTo>
                    <a:pt x="537916" y="469872"/>
                  </a:lnTo>
                  <a:lnTo>
                    <a:pt x="586556" y="468777"/>
                  </a:lnTo>
                  <a:lnTo>
                    <a:pt x="635242" y="469405"/>
                  </a:lnTo>
                  <a:lnTo>
                    <a:pt x="683928" y="471762"/>
                  </a:lnTo>
                  <a:lnTo>
                    <a:pt x="732567" y="475850"/>
                  </a:lnTo>
                  <a:lnTo>
                    <a:pt x="781115" y="481676"/>
                  </a:lnTo>
                  <a:lnTo>
                    <a:pt x="829525" y="489242"/>
                  </a:lnTo>
                  <a:lnTo>
                    <a:pt x="757199" y="681710"/>
                  </a:lnTo>
                  <a:lnTo>
                    <a:pt x="1131379" y="410489"/>
                  </a:lnTo>
                  <a:lnTo>
                    <a:pt x="1013358" y="0"/>
                  </a:lnTo>
                  <a:close/>
                </a:path>
              </a:pathLst>
            </a:custGeom>
            <a:solidFill>
              <a:srgbClr val="D0B884"/>
            </a:solidFill>
          </p:spPr>
          <p:txBody>
            <a:bodyPr wrap="square" lIns="0" tIns="0" rIns="0" bIns="0" rtlCol="0"/>
            <a:lstStyle/>
            <a:p>
              <a:pPr>
                <a:buClrTx/>
              </a:pPr>
              <a:endParaRPr sz="1350">
                <a:solidFill>
                  <a:sysClr val="windowText" lastClr="000000"/>
                </a:solidFill>
              </a:endParaRPr>
            </a:p>
          </p:txBody>
        </p:sp>
        <p:sp>
          <p:nvSpPr>
            <p:cNvPr id="11" name="object 11"/>
            <p:cNvSpPr/>
            <p:nvPr/>
          </p:nvSpPr>
          <p:spPr>
            <a:xfrm>
              <a:off x="4080211" y="1707245"/>
              <a:ext cx="1131570" cy="681990"/>
            </a:xfrm>
            <a:custGeom>
              <a:avLst/>
              <a:gdLst/>
              <a:ahLst/>
              <a:cxnLst/>
              <a:rect l="l" t="t" r="r" b="b"/>
              <a:pathLst>
                <a:path w="1131570" h="681989">
                  <a:moveTo>
                    <a:pt x="0" y="264413"/>
                  </a:moveTo>
                  <a:lnTo>
                    <a:pt x="47646" y="247321"/>
                  </a:lnTo>
                  <a:lnTo>
                    <a:pt x="95691" y="231695"/>
                  </a:lnTo>
                  <a:lnTo>
                    <a:pt x="144101" y="217539"/>
                  </a:lnTo>
                  <a:lnTo>
                    <a:pt x="192841" y="204854"/>
                  </a:lnTo>
                  <a:lnTo>
                    <a:pt x="241879" y="193643"/>
                  </a:lnTo>
                  <a:lnTo>
                    <a:pt x="291181" y="183909"/>
                  </a:lnTo>
                  <a:lnTo>
                    <a:pt x="340714" y="175654"/>
                  </a:lnTo>
                  <a:lnTo>
                    <a:pt x="390444" y="168881"/>
                  </a:lnTo>
                  <a:lnTo>
                    <a:pt x="440337" y="163592"/>
                  </a:lnTo>
                  <a:lnTo>
                    <a:pt x="490359" y="159790"/>
                  </a:lnTo>
                  <a:lnTo>
                    <a:pt x="540479" y="157478"/>
                  </a:lnTo>
                  <a:lnTo>
                    <a:pt x="590661" y="156657"/>
                  </a:lnTo>
                  <a:lnTo>
                    <a:pt x="640872" y="157331"/>
                  </a:lnTo>
                  <a:lnTo>
                    <a:pt x="691080" y="159502"/>
                  </a:lnTo>
                  <a:lnTo>
                    <a:pt x="741249" y="163173"/>
                  </a:lnTo>
                  <a:lnTo>
                    <a:pt x="791347" y="168345"/>
                  </a:lnTo>
                  <a:lnTo>
                    <a:pt x="841341" y="175022"/>
                  </a:lnTo>
                  <a:lnTo>
                    <a:pt x="891196" y="183206"/>
                  </a:lnTo>
                  <a:lnTo>
                    <a:pt x="940879" y="192900"/>
                  </a:lnTo>
                  <a:lnTo>
                    <a:pt x="1013358" y="0"/>
                  </a:lnTo>
                  <a:lnTo>
                    <a:pt x="1131379" y="410489"/>
                  </a:lnTo>
                  <a:lnTo>
                    <a:pt x="757199" y="681710"/>
                  </a:lnTo>
                  <a:lnTo>
                    <a:pt x="829525" y="489242"/>
                  </a:lnTo>
                  <a:lnTo>
                    <a:pt x="781115" y="481676"/>
                  </a:lnTo>
                  <a:lnTo>
                    <a:pt x="732567" y="475850"/>
                  </a:lnTo>
                  <a:lnTo>
                    <a:pt x="683928" y="471762"/>
                  </a:lnTo>
                  <a:lnTo>
                    <a:pt x="635242" y="469405"/>
                  </a:lnTo>
                  <a:lnTo>
                    <a:pt x="586556" y="468777"/>
                  </a:lnTo>
                  <a:lnTo>
                    <a:pt x="537916" y="469872"/>
                  </a:lnTo>
                  <a:lnTo>
                    <a:pt x="489367" y="472686"/>
                  </a:lnTo>
                  <a:lnTo>
                    <a:pt x="440956" y="477215"/>
                  </a:lnTo>
                  <a:lnTo>
                    <a:pt x="392728" y="483455"/>
                  </a:lnTo>
                  <a:lnTo>
                    <a:pt x="344730" y="491402"/>
                  </a:lnTo>
                  <a:lnTo>
                    <a:pt x="297006" y="501050"/>
                  </a:lnTo>
                  <a:lnTo>
                    <a:pt x="249603" y="512396"/>
                  </a:lnTo>
                  <a:lnTo>
                    <a:pt x="202567" y="525435"/>
                  </a:lnTo>
                  <a:lnTo>
                    <a:pt x="155943" y="540164"/>
                  </a:lnTo>
                  <a:lnTo>
                    <a:pt x="109778" y="556577"/>
                  </a:lnTo>
                  <a:lnTo>
                    <a:pt x="0" y="264413"/>
                  </a:lnTo>
                  <a:close/>
                </a:path>
              </a:pathLst>
            </a:custGeom>
            <a:ln w="25908">
              <a:solidFill>
                <a:srgbClr val="FFFFFF"/>
              </a:solidFill>
            </a:ln>
          </p:spPr>
          <p:txBody>
            <a:bodyPr wrap="square" lIns="0" tIns="0" rIns="0" bIns="0" rtlCol="0"/>
            <a:lstStyle/>
            <a:p>
              <a:pPr>
                <a:buClrTx/>
              </a:pPr>
              <a:endParaRPr sz="1350">
                <a:solidFill>
                  <a:sysClr val="windowText" lastClr="000000"/>
                </a:solidFill>
              </a:endParaRPr>
            </a:p>
          </p:txBody>
        </p:sp>
      </p:grpSp>
      <p:sp>
        <p:nvSpPr>
          <p:cNvPr id="12" name="object 12"/>
          <p:cNvSpPr txBox="1"/>
          <p:nvPr/>
        </p:nvSpPr>
        <p:spPr>
          <a:xfrm>
            <a:off x="6298093" y="2757162"/>
            <a:ext cx="896303" cy="286617"/>
          </a:xfrm>
          <a:prstGeom prst="rect">
            <a:avLst/>
          </a:prstGeom>
        </p:spPr>
        <p:txBody>
          <a:bodyPr vert="horz" wrap="square" lIns="0" tIns="9525" rIns="0" bIns="0" rtlCol="0">
            <a:spAutoFit/>
          </a:bodyPr>
          <a:lstStyle/>
          <a:p>
            <a:pPr marL="9525">
              <a:spcBef>
                <a:spcPts val="75"/>
              </a:spcBef>
              <a:buClrTx/>
            </a:pPr>
            <a:r>
              <a:rPr sz="1800" b="1" i="1" spc="-8">
                <a:solidFill>
                  <a:sysClr val="windowText" lastClr="000000"/>
                </a:solidFill>
                <a:latin typeface="Times New Roman"/>
                <a:cs typeface="Times New Roman"/>
              </a:rPr>
              <a:t>Research</a:t>
            </a:r>
            <a:endParaRPr sz="1800">
              <a:solidFill>
                <a:sysClr val="windowText" lastClr="000000"/>
              </a:solidFill>
              <a:latin typeface="Times New Roman"/>
              <a:cs typeface="Times New Roman"/>
            </a:endParaRPr>
          </a:p>
        </p:txBody>
      </p:sp>
      <p:sp>
        <p:nvSpPr>
          <p:cNvPr id="13" name="object 13"/>
          <p:cNvSpPr txBox="1"/>
          <p:nvPr/>
        </p:nvSpPr>
        <p:spPr>
          <a:xfrm>
            <a:off x="1935721" y="2890665"/>
            <a:ext cx="604361" cy="286617"/>
          </a:xfrm>
          <a:prstGeom prst="rect">
            <a:avLst/>
          </a:prstGeom>
        </p:spPr>
        <p:txBody>
          <a:bodyPr vert="horz" wrap="square" lIns="0" tIns="9525" rIns="0" bIns="0" rtlCol="0">
            <a:spAutoFit/>
          </a:bodyPr>
          <a:lstStyle/>
          <a:p>
            <a:pPr marL="9525">
              <a:spcBef>
                <a:spcPts val="75"/>
              </a:spcBef>
              <a:buClrTx/>
            </a:pPr>
            <a:r>
              <a:rPr sz="1800" b="1" i="1" spc="-8">
                <a:solidFill>
                  <a:sysClr val="windowText" lastClr="000000"/>
                </a:solidFill>
                <a:latin typeface="Times New Roman"/>
                <a:cs typeface="Times New Roman"/>
              </a:rPr>
              <a:t>Policy</a:t>
            </a:r>
            <a:endParaRPr sz="1800">
              <a:solidFill>
                <a:sysClr val="windowText" lastClr="000000"/>
              </a:solidFill>
              <a:latin typeface="Times New Roman"/>
              <a:cs typeface="Times New Roman"/>
            </a:endParaRPr>
          </a:p>
        </p:txBody>
      </p:sp>
      <p:grpSp>
        <p:nvGrpSpPr>
          <p:cNvPr id="14" name="object 14"/>
          <p:cNvGrpSpPr/>
          <p:nvPr/>
        </p:nvGrpSpPr>
        <p:grpSpPr>
          <a:xfrm>
            <a:off x="3862198" y="1057275"/>
            <a:ext cx="3517106" cy="1887855"/>
            <a:chOff x="3625596" y="1409700"/>
            <a:chExt cx="4689475" cy="2517140"/>
          </a:xfrm>
        </p:grpSpPr>
        <p:pic>
          <p:nvPicPr>
            <p:cNvPr id="15" name="object 15"/>
            <p:cNvPicPr/>
            <p:nvPr/>
          </p:nvPicPr>
          <p:blipFill>
            <a:blip r:embed="rId3" cstate="print"/>
            <a:stretch>
              <a:fillRect/>
            </a:stretch>
          </p:blipFill>
          <p:spPr>
            <a:xfrm>
              <a:off x="6062472" y="1409700"/>
              <a:ext cx="2252471" cy="2232660"/>
            </a:xfrm>
            <a:prstGeom prst="rect">
              <a:avLst/>
            </a:prstGeom>
          </p:spPr>
        </p:pic>
        <p:pic>
          <p:nvPicPr>
            <p:cNvPr id="16" name="object 16"/>
            <p:cNvPicPr/>
            <p:nvPr/>
          </p:nvPicPr>
          <p:blipFill>
            <a:blip r:embed="rId4" cstate="print"/>
            <a:stretch>
              <a:fillRect/>
            </a:stretch>
          </p:blipFill>
          <p:spPr>
            <a:xfrm>
              <a:off x="3625596" y="2849880"/>
              <a:ext cx="2450591" cy="1076781"/>
            </a:xfrm>
            <a:prstGeom prst="rect">
              <a:avLst/>
            </a:prstGeom>
          </p:spPr>
        </p:pic>
      </p:grpSp>
      <p:pic>
        <p:nvPicPr>
          <p:cNvPr id="17" name="object 17"/>
          <p:cNvPicPr/>
          <p:nvPr/>
        </p:nvPicPr>
        <p:blipFill>
          <a:blip r:embed="rId5" cstate="print"/>
          <a:stretch>
            <a:fillRect/>
          </a:stretch>
        </p:blipFill>
        <p:spPr>
          <a:xfrm>
            <a:off x="3600450" y="3443860"/>
            <a:ext cx="2089404" cy="1259585"/>
          </a:xfrm>
          <a:prstGeom prst="rect">
            <a:avLst/>
          </a:prstGeom>
        </p:spPr>
      </p:pic>
      <p:pic>
        <p:nvPicPr>
          <p:cNvPr id="18" name="object 18"/>
          <p:cNvPicPr/>
          <p:nvPr/>
        </p:nvPicPr>
        <p:blipFill>
          <a:blip r:embed="rId6" cstate="print"/>
          <a:stretch>
            <a:fillRect/>
          </a:stretch>
        </p:blipFill>
        <p:spPr>
          <a:xfrm>
            <a:off x="1612774" y="1128141"/>
            <a:ext cx="1768220" cy="1681356"/>
          </a:xfrm>
          <a:prstGeom prst="rect">
            <a:avLst/>
          </a:prstGeom>
        </p:spPr>
      </p:pic>
      <p:sp>
        <p:nvSpPr>
          <p:cNvPr id="19" name="object 19"/>
          <p:cNvSpPr txBox="1"/>
          <p:nvPr/>
        </p:nvSpPr>
        <p:spPr>
          <a:xfrm>
            <a:off x="3494241" y="2902046"/>
            <a:ext cx="2520791" cy="217367"/>
          </a:xfrm>
          <a:prstGeom prst="rect">
            <a:avLst/>
          </a:prstGeom>
        </p:spPr>
        <p:txBody>
          <a:bodyPr vert="horz" wrap="square" lIns="0" tIns="9525" rIns="0" bIns="0" rtlCol="0">
            <a:spAutoFit/>
          </a:bodyPr>
          <a:lstStyle/>
          <a:p>
            <a:pPr marL="9525">
              <a:spcBef>
                <a:spcPts val="75"/>
              </a:spcBef>
              <a:buClrTx/>
            </a:pPr>
            <a:r>
              <a:rPr sz="1350" b="1" i="1">
                <a:solidFill>
                  <a:srgbClr val="731D2D"/>
                </a:solidFill>
                <a:latin typeface="Times New Roman"/>
                <a:cs typeface="Times New Roman"/>
              </a:rPr>
              <a:t>Improving</a:t>
            </a:r>
            <a:r>
              <a:rPr sz="1350" b="1" i="1" spc="-19">
                <a:solidFill>
                  <a:srgbClr val="731D2D"/>
                </a:solidFill>
                <a:latin typeface="Times New Roman"/>
                <a:cs typeface="Times New Roman"/>
              </a:rPr>
              <a:t> </a:t>
            </a:r>
            <a:r>
              <a:rPr sz="1350" b="1" i="1">
                <a:solidFill>
                  <a:srgbClr val="731D2D"/>
                </a:solidFill>
                <a:latin typeface="Times New Roman"/>
                <a:cs typeface="Times New Roman"/>
              </a:rPr>
              <a:t>reading</a:t>
            </a:r>
            <a:r>
              <a:rPr sz="1350" b="1" i="1" spc="-8">
                <a:solidFill>
                  <a:srgbClr val="731D2D"/>
                </a:solidFill>
                <a:latin typeface="Times New Roman"/>
                <a:cs typeface="Times New Roman"/>
              </a:rPr>
              <a:t> </a:t>
            </a:r>
            <a:r>
              <a:rPr sz="1350" b="1" i="1">
                <a:solidFill>
                  <a:srgbClr val="731D2D"/>
                </a:solidFill>
                <a:latin typeface="Times New Roman"/>
                <a:cs typeface="Times New Roman"/>
              </a:rPr>
              <a:t>through</a:t>
            </a:r>
            <a:r>
              <a:rPr sz="1350" b="1" i="1" spc="-4">
                <a:solidFill>
                  <a:srgbClr val="731D2D"/>
                </a:solidFill>
                <a:latin typeface="Times New Roman"/>
                <a:cs typeface="Times New Roman"/>
              </a:rPr>
              <a:t> </a:t>
            </a:r>
            <a:r>
              <a:rPr sz="1350" b="1" i="1" spc="-8">
                <a:solidFill>
                  <a:srgbClr val="731D2D"/>
                </a:solidFill>
                <a:latin typeface="Times New Roman"/>
                <a:cs typeface="Times New Roman"/>
              </a:rPr>
              <a:t>science</a:t>
            </a:r>
            <a:endParaRPr sz="1350">
              <a:solidFill>
                <a:sysClr val="windowText" lastClr="000000"/>
              </a:solidFill>
              <a:latin typeface="Times New Roman"/>
              <a:cs typeface="Times New Roman"/>
            </a:endParaRPr>
          </a:p>
        </p:txBody>
      </p:sp>
      <p:sp>
        <p:nvSpPr>
          <p:cNvPr id="20" name="object 20"/>
          <p:cNvSpPr txBox="1"/>
          <p:nvPr/>
        </p:nvSpPr>
        <p:spPr>
          <a:xfrm>
            <a:off x="4286413" y="4695004"/>
            <a:ext cx="795338" cy="286617"/>
          </a:xfrm>
          <a:prstGeom prst="rect">
            <a:avLst/>
          </a:prstGeom>
        </p:spPr>
        <p:txBody>
          <a:bodyPr vert="horz" wrap="square" lIns="0" tIns="9525" rIns="0" bIns="0" rtlCol="0">
            <a:spAutoFit/>
          </a:bodyPr>
          <a:lstStyle/>
          <a:p>
            <a:pPr marL="9525">
              <a:spcBef>
                <a:spcPts val="75"/>
              </a:spcBef>
              <a:buClrTx/>
            </a:pPr>
            <a:r>
              <a:rPr sz="1800" b="1" i="1" spc="-8">
                <a:solidFill>
                  <a:sysClr val="windowText" lastClr="000000"/>
                </a:solidFill>
                <a:latin typeface="Times New Roman"/>
                <a:cs typeface="Times New Roman"/>
              </a:rPr>
              <a:t>Practice</a:t>
            </a:r>
            <a:endParaRPr sz="1800">
              <a:solidFill>
                <a:sysClr val="windowText" lastClr="000000"/>
              </a:solidFill>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39B4EA-4ADF-48AA-8320-874260C041BD}"/>
              </a:ext>
            </a:extLst>
          </p:cNvPr>
          <p:cNvSpPr>
            <a:spLocks noGrp="1"/>
          </p:cNvSpPr>
          <p:nvPr>
            <p:ph type="ctrTitle"/>
          </p:nvPr>
        </p:nvSpPr>
        <p:spPr>
          <a:xfrm>
            <a:off x="685800" y="1634106"/>
            <a:ext cx="7772400" cy="1102519"/>
          </a:xfrm>
        </p:spPr>
        <p:txBody>
          <a:bodyPr>
            <a:normAutofit/>
          </a:bodyPr>
          <a:lstStyle/>
          <a:p>
            <a:r>
              <a:rPr lang="en-US" sz="4000" dirty="0">
                <a:latin typeface="Times New Roman" panose="02020603050405020304" pitchFamily="18" charset="0"/>
                <a:cs typeface="Times New Roman" panose="02020603050405020304" pitchFamily="18" charset="0"/>
              </a:rPr>
              <a:t>Student Center Activities</a:t>
            </a:r>
          </a:p>
        </p:txBody>
      </p:sp>
      <p:sp>
        <p:nvSpPr>
          <p:cNvPr id="7" name="Subtitle 6">
            <a:extLst>
              <a:ext uri="{FF2B5EF4-FFF2-40B4-BE49-F238E27FC236}">
                <a16:creationId xmlns:a16="http://schemas.microsoft.com/office/drawing/2014/main" id="{99B7CE09-5B36-4867-A0A1-115C6AFB2DC2}"/>
              </a:ext>
            </a:extLst>
          </p:cNvPr>
          <p:cNvSpPr>
            <a:spLocks noGrp="1"/>
          </p:cNvSpPr>
          <p:nvPr>
            <p:ph type="subTitle" idx="1"/>
          </p:nvPr>
        </p:nvSpPr>
        <p:spPr>
          <a:xfrm>
            <a:off x="1371600" y="2571750"/>
            <a:ext cx="6400800" cy="1314450"/>
          </a:xfrm>
        </p:spPr>
        <p:txBody>
          <a:bodyPr/>
          <a:lstStyle/>
          <a:p>
            <a:r>
              <a:rPr lang="en-US" dirty="0"/>
              <a:t>Interactive Digital Games</a:t>
            </a:r>
          </a:p>
          <a:p>
            <a:r>
              <a:rPr lang="en-US" dirty="0"/>
              <a:t>(forthcoming)</a:t>
            </a:r>
          </a:p>
        </p:txBody>
      </p:sp>
    </p:spTree>
    <p:extLst>
      <p:ext uri="{BB962C8B-B14F-4D97-AF65-F5344CB8AC3E}">
        <p14:creationId xmlns:p14="http://schemas.microsoft.com/office/powerpoint/2010/main" val="170690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3BFABF-2800-4C1A-9A82-C27F8083264C}"/>
              </a:ext>
            </a:extLst>
          </p:cNvPr>
          <p:cNvPicPr>
            <a:picLocks noChangeAspect="1"/>
          </p:cNvPicPr>
          <p:nvPr/>
        </p:nvPicPr>
        <p:blipFill>
          <a:blip r:embed="rId3"/>
          <a:stretch>
            <a:fillRect/>
          </a:stretch>
        </p:blipFill>
        <p:spPr>
          <a:xfrm>
            <a:off x="1824335" y="791347"/>
            <a:ext cx="5495329" cy="4159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727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68D5AB-4958-4426-AB87-2CFAD6C5C2D5}"/>
              </a:ext>
            </a:extLst>
          </p:cNvPr>
          <p:cNvPicPr>
            <a:picLocks noChangeAspect="1"/>
          </p:cNvPicPr>
          <p:nvPr/>
        </p:nvPicPr>
        <p:blipFill>
          <a:blip r:embed="rId3"/>
          <a:stretch>
            <a:fillRect/>
          </a:stretch>
        </p:blipFill>
        <p:spPr>
          <a:xfrm>
            <a:off x="181664" y="854331"/>
            <a:ext cx="4195030" cy="3912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3F3F90E-87A7-494F-AD3F-B50C9C00CBF5}"/>
              </a:ext>
            </a:extLst>
          </p:cNvPr>
          <p:cNvPicPr>
            <a:picLocks noChangeAspect="1"/>
          </p:cNvPicPr>
          <p:nvPr/>
        </p:nvPicPr>
        <p:blipFill>
          <a:blip r:embed="rId4"/>
          <a:stretch>
            <a:fillRect/>
          </a:stretch>
        </p:blipFill>
        <p:spPr>
          <a:xfrm>
            <a:off x="4572000" y="854331"/>
            <a:ext cx="4450796" cy="3912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074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47F6-8732-4BF1-865E-CDDE7D590067}"/>
              </a:ext>
            </a:extLst>
          </p:cNvPr>
          <p:cNvSpPr>
            <a:spLocks noGrp="1"/>
          </p:cNvSpPr>
          <p:nvPr>
            <p:ph type="ctrTitle"/>
          </p:nvPr>
        </p:nvSpPr>
        <p:spPr>
          <a:xfrm>
            <a:off x="721519" y="2080023"/>
            <a:ext cx="7772400" cy="1102519"/>
          </a:xfrm>
        </p:spPr>
        <p:txBody>
          <a:bodyPr>
            <a:normAutofit fontScale="90000"/>
          </a:bodyPr>
          <a:lstStyle/>
          <a:p>
            <a:r>
              <a:rPr lang="en-US" dirty="0"/>
              <a:t>Essentials for Reading Success Website</a:t>
            </a:r>
          </a:p>
        </p:txBody>
      </p:sp>
    </p:spTree>
    <p:extLst>
      <p:ext uri="{BB962C8B-B14F-4D97-AF65-F5344CB8AC3E}">
        <p14:creationId xmlns:p14="http://schemas.microsoft.com/office/powerpoint/2010/main" val="195140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6802-DE61-459C-BB36-8A4C46D2B2F5}"/>
              </a:ext>
            </a:extLst>
          </p:cNvPr>
          <p:cNvSpPr>
            <a:spLocks noGrp="1"/>
          </p:cNvSpPr>
          <p:nvPr>
            <p:ph type="title"/>
          </p:nvPr>
        </p:nvSpPr>
        <p:spPr>
          <a:xfrm>
            <a:off x="1057903" y="192250"/>
            <a:ext cx="7669427" cy="373384"/>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3600" dirty="0">
                <a:latin typeface="Times New Roman" panose="02020603050405020304" pitchFamily="18" charset="0"/>
                <a:cs typeface="Times New Roman" panose="02020603050405020304" pitchFamily="18" charset="0"/>
              </a:rPr>
              <a:t>Essentials for Reading Success Website</a:t>
            </a:r>
          </a:p>
        </p:txBody>
      </p:sp>
      <p:sp>
        <p:nvSpPr>
          <p:cNvPr id="3" name="Text Placeholder 2">
            <a:extLst>
              <a:ext uri="{FF2B5EF4-FFF2-40B4-BE49-F238E27FC236}">
                <a16:creationId xmlns:a16="http://schemas.microsoft.com/office/drawing/2014/main" id="{59094817-7A04-4874-87E2-0503C7B3BAB8}"/>
              </a:ext>
            </a:extLst>
          </p:cNvPr>
          <p:cNvSpPr>
            <a:spLocks noGrp="1"/>
          </p:cNvSpPr>
          <p:nvPr>
            <p:ph type="body" idx="1"/>
          </p:nvPr>
        </p:nvSpPr>
        <p:spPr>
          <a:xfrm>
            <a:off x="1140281" y="779146"/>
            <a:ext cx="3155684" cy="3496292"/>
          </a:xfrm>
        </p:spPr>
        <p:txBody>
          <a:bodyPr>
            <a:normAutofit/>
          </a:bodyPr>
          <a:lstStyle/>
          <a:p>
            <a:endParaRPr lang="en-US" sz="1400" dirty="0">
              <a:latin typeface="Calibri" panose="020F0502020204030204" pitchFamily="34" charset="0"/>
              <a:cs typeface="Calibri" panose="020F0502020204030204" pitchFamily="34" charset="0"/>
            </a:endParaRPr>
          </a:p>
          <a:p>
            <a:pPr marL="5143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Essentials for Reading Success uses data from </a:t>
            </a:r>
            <a:r>
              <a:rPr lang="en-US" sz="1600" b="1" dirty="0">
                <a:latin typeface="Times New Roman" panose="02020603050405020304" pitchFamily="18" charset="0"/>
                <a:cs typeface="Times New Roman" panose="02020603050405020304" pitchFamily="18" charset="0"/>
              </a:rPr>
              <a:t>assessments, </a:t>
            </a:r>
            <a:r>
              <a:rPr lang="en-US" sz="1600" dirty="0">
                <a:latin typeface="Times New Roman" panose="02020603050405020304" pitchFamily="18" charset="0"/>
                <a:cs typeface="Times New Roman" panose="02020603050405020304" pitchFamily="18" charset="0"/>
              </a:rPr>
              <a:t>and incorporates </a:t>
            </a:r>
            <a:r>
              <a:rPr lang="en-US" sz="1600" b="1" dirty="0">
                <a:latin typeface="Times New Roman" panose="02020603050405020304" pitchFamily="18" charset="0"/>
                <a:cs typeface="Times New Roman" panose="02020603050405020304" pitchFamily="18" charset="0"/>
              </a:rPr>
              <a:t>response to intervention, </a:t>
            </a:r>
            <a:r>
              <a:rPr lang="en-US" sz="1600" dirty="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features of effective instruction (</a:t>
            </a:r>
            <a:r>
              <a:rPr lang="en-US" sz="1600" dirty="0">
                <a:latin typeface="Times New Roman" panose="02020603050405020304" pitchFamily="18" charset="0"/>
                <a:cs typeface="Times New Roman" panose="02020603050405020304" pitchFamily="18" charset="0"/>
              </a:rPr>
              <a:t>including </a:t>
            </a:r>
            <a:r>
              <a:rPr lang="en-US" sz="1600" b="1" dirty="0">
                <a:latin typeface="Times New Roman" panose="02020603050405020304" pitchFamily="18" charset="0"/>
                <a:cs typeface="Times New Roman" panose="02020603050405020304" pitchFamily="18" charset="0"/>
              </a:rPr>
              <a:t>differentiated instruction), </a:t>
            </a:r>
            <a:r>
              <a:rPr lang="en-US" sz="1600" dirty="0">
                <a:latin typeface="Times New Roman" panose="02020603050405020304" pitchFamily="18" charset="0"/>
                <a:cs typeface="Times New Roman" panose="02020603050405020304" pitchFamily="18" charset="0"/>
              </a:rPr>
              <a:t>and </a:t>
            </a:r>
            <a:r>
              <a:rPr lang="en-US" sz="1600" b="1" dirty="0">
                <a:latin typeface="Times New Roman" panose="02020603050405020304" pitchFamily="18" charset="0"/>
                <a:cs typeface="Times New Roman" panose="02020603050405020304" pitchFamily="18" charset="0"/>
              </a:rPr>
              <a:t>evidence-based practices </a:t>
            </a:r>
            <a:r>
              <a:rPr lang="en-US" sz="1600" dirty="0">
                <a:latin typeface="Times New Roman" panose="02020603050405020304" pitchFamily="18" charset="0"/>
                <a:cs typeface="Times New Roman" panose="02020603050405020304" pitchFamily="18" charset="0"/>
              </a:rPr>
              <a:t>to teach the critical </a:t>
            </a:r>
            <a:r>
              <a:rPr lang="en-US" sz="1600" b="1" dirty="0">
                <a:latin typeface="Times New Roman" panose="02020603050405020304" pitchFamily="18" charset="0"/>
                <a:cs typeface="Times New Roman" panose="02020603050405020304" pitchFamily="18" charset="0"/>
              </a:rPr>
              <a:t>components of reading</a:t>
            </a:r>
            <a:r>
              <a:rPr lang="en-US" sz="16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B4074857-7CC2-4DAE-8960-AE4DA92505D9}"/>
              </a:ext>
            </a:extLst>
          </p:cNvPr>
          <p:cNvPicPr>
            <a:picLocks noChangeAspect="1"/>
          </p:cNvPicPr>
          <p:nvPr/>
        </p:nvPicPr>
        <p:blipFill>
          <a:blip r:embed="rId3"/>
          <a:stretch>
            <a:fillRect/>
          </a:stretch>
        </p:blipFill>
        <p:spPr>
          <a:xfrm>
            <a:off x="4969249" y="681652"/>
            <a:ext cx="3758081" cy="4269598"/>
          </a:xfrm>
          <a:prstGeom prst="rect">
            <a:avLst/>
          </a:prstGeom>
          <a:ln w="19050">
            <a:solidFill>
              <a:schemeClr val="tx1"/>
            </a:solidFill>
          </a:ln>
        </p:spPr>
      </p:pic>
    </p:spTree>
    <p:extLst>
      <p:ext uri="{BB962C8B-B14F-4D97-AF65-F5344CB8AC3E}">
        <p14:creationId xmlns:p14="http://schemas.microsoft.com/office/powerpoint/2010/main" val="128606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C08F9-C346-4346-94F1-2F8B805D10FA}"/>
              </a:ext>
            </a:extLst>
          </p:cNvPr>
          <p:cNvPicPr>
            <a:picLocks noChangeAspect="1"/>
          </p:cNvPicPr>
          <p:nvPr/>
        </p:nvPicPr>
        <p:blipFill>
          <a:blip r:embed="rId3"/>
          <a:stretch>
            <a:fillRect/>
          </a:stretch>
        </p:blipFill>
        <p:spPr>
          <a:xfrm>
            <a:off x="456843" y="1184790"/>
            <a:ext cx="8230313" cy="2773920"/>
          </a:xfrm>
          <a:prstGeom prst="rect">
            <a:avLst/>
          </a:prstGeom>
        </p:spPr>
      </p:pic>
      <p:sp>
        <p:nvSpPr>
          <p:cNvPr id="7" name="TextBox 6">
            <a:extLst>
              <a:ext uri="{FF2B5EF4-FFF2-40B4-BE49-F238E27FC236}">
                <a16:creationId xmlns:a16="http://schemas.microsoft.com/office/drawing/2014/main" id="{C75DB26C-B41B-4531-B119-06A79E2C2D1F}"/>
              </a:ext>
            </a:extLst>
          </p:cNvPr>
          <p:cNvSpPr txBox="1"/>
          <p:nvPr/>
        </p:nvSpPr>
        <p:spPr>
          <a:xfrm>
            <a:off x="1384325" y="-50800"/>
            <a:ext cx="677472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Assessments to Inform Instruction</a:t>
            </a:r>
          </a:p>
        </p:txBody>
      </p:sp>
      <p:pic>
        <p:nvPicPr>
          <p:cNvPr id="3" name="Picture 2">
            <a:extLst>
              <a:ext uri="{FF2B5EF4-FFF2-40B4-BE49-F238E27FC236}">
                <a16:creationId xmlns:a16="http://schemas.microsoft.com/office/drawing/2014/main" id="{2AEF3AE2-63E5-463A-A27E-F57384751CBC}"/>
              </a:ext>
            </a:extLst>
          </p:cNvPr>
          <p:cNvPicPr>
            <a:picLocks noChangeAspect="1"/>
          </p:cNvPicPr>
          <p:nvPr/>
        </p:nvPicPr>
        <p:blipFill>
          <a:blip r:embed="rId4"/>
          <a:stretch>
            <a:fillRect/>
          </a:stretch>
        </p:blipFill>
        <p:spPr>
          <a:xfrm>
            <a:off x="1243481" y="410865"/>
            <a:ext cx="7056408" cy="4625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224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21A5D3-0E8F-480F-A6A7-A53D33F937C0}"/>
              </a:ext>
            </a:extLst>
          </p:cNvPr>
          <p:cNvSpPr>
            <a:spLocks noGrp="1"/>
          </p:cNvSpPr>
          <p:nvPr>
            <p:ph type="title"/>
          </p:nvPr>
        </p:nvSpPr>
        <p:spPr>
          <a:xfrm>
            <a:off x="457200" y="503557"/>
            <a:ext cx="8229600" cy="729154"/>
          </a:xfrm>
        </p:spPr>
        <p:txBody>
          <a:bodyPr>
            <a:normAutofit/>
          </a:bodyPr>
          <a:lstStyle/>
          <a:p>
            <a:r>
              <a:rPr lang="en-US" sz="3600" b="1" dirty="0">
                <a:latin typeface="Times New Roman" panose="02020603050405020304" pitchFamily="18" charset="0"/>
                <a:cs typeface="Times New Roman" panose="02020603050405020304" pitchFamily="18" charset="0"/>
              </a:rPr>
              <a:t>Response to Intervention - Overview</a:t>
            </a:r>
          </a:p>
        </p:txBody>
      </p:sp>
      <p:pic>
        <p:nvPicPr>
          <p:cNvPr id="4" name="Picture 3">
            <a:extLst>
              <a:ext uri="{FF2B5EF4-FFF2-40B4-BE49-F238E27FC236}">
                <a16:creationId xmlns:a16="http://schemas.microsoft.com/office/drawing/2014/main" id="{4E8033CB-488D-4ACD-837F-F7A6A055E762}"/>
              </a:ext>
            </a:extLst>
          </p:cNvPr>
          <p:cNvPicPr>
            <a:picLocks noChangeAspect="1"/>
          </p:cNvPicPr>
          <p:nvPr/>
        </p:nvPicPr>
        <p:blipFill>
          <a:blip r:embed="rId3"/>
          <a:stretch>
            <a:fillRect/>
          </a:stretch>
        </p:blipFill>
        <p:spPr>
          <a:xfrm>
            <a:off x="726648" y="1232711"/>
            <a:ext cx="3456246" cy="3608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1B4C346-F7BF-4E06-A869-00CF4BF2572D}"/>
              </a:ext>
            </a:extLst>
          </p:cNvPr>
          <p:cNvPicPr>
            <a:picLocks noChangeAspect="1"/>
          </p:cNvPicPr>
          <p:nvPr/>
        </p:nvPicPr>
        <p:blipFill>
          <a:blip r:embed="rId4"/>
          <a:stretch>
            <a:fillRect/>
          </a:stretch>
        </p:blipFill>
        <p:spPr>
          <a:xfrm>
            <a:off x="4669799" y="1361039"/>
            <a:ext cx="4077386" cy="3278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931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EB70DB-3DFA-4760-BC60-9256926C39F9}"/>
              </a:ext>
            </a:extLst>
          </p:cNvPr>
          <p:cNvPicPr>
            <a:picLocks noChangeAspect="1"/>
          </p:cNvPicPr>
          <p:nvPr/>
        </p:nvPicPr>
        <p:blipFill>
          <a:blip r:embed="rId3"/>
          <a:stretch>
            <a:fillRect/>
          </a:stretch>
        </p:blipFill>
        <p:spPr>
          <a:xfrm>
            <a:off x="2474977" y="144057"/>
            <a:ext cx="4702199" cy="4855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05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A3F075-BC9C-47D2-87F5-5262223107BE}"/>
              </a:ext>
            </a:extLst>
          </p:cNvPr>
          <p:cNvPicPr>
            <a:picLocks noChangeAspect="1"/>
          </p:cNvPicPr>
          <p:nvPr/>
        </p:nvPicPr>
        <p:blipFill>
          <a:blip r:embed="rId3"/>
          <a:stretch>
            <a:fillRect/>
          </a:stretch>
        </p:blipFill>
        <p:spPr>
          <a:xfrm>
            <a:off x="4291672" y="105228"/>
            <a:ext cx="4372430" cy="4933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Differentiated Instruction graphic. ">
            <a:extLst>
              <a:ext uri="{FF2B5EF4-FFF2-40B4-BE49-F238E27FC236}">
                <a16:creationId xmlns:a16="http://schemas.microsoft.com/office/drawing/2014/main" id="{23D515AC-0B48-AF42-A27A-DA89D2F6A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762" y="1912530"/>
            <a:ext cx="1188755" cy="1318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CA1EB0-A62E-4976-9608-E917D8899927}"/>
              </a:ext>
            </a:extLst>
          </p:cNvPr>
          <p:cNvSpPr txBox="1"/>
          <p:nvPr/>
        </p:nvSpPr>
        <p:spPr>
          <a:xfrm>
            <a:off x="948604" y="1243914"/>
            <a:ext cx="2454875" cy="523220"/>
          </a:xfrm>
          <a:prstGeom prst="rect">
            <a:avLst/>
          </a:prstGeom>
          <a:noFill/>
        </p:spPr>
        <p:txBody>
          <a:bodyPr wrap="square" rtlCol="0">
            <a:spAutoFit/>
          </a:bodyPr>
          <a:lstStyle/>
          <a:p>
            <a:pPr algn="ctr"/>
            <a:r>
              <a:rPr lang="en-US" dirty="0"/>
              <a:t>Differentiated Instruction Overview</a:t>
            </a:r>
          </a:p>
        </p:txBody>
      </p:sp>
      <p:sp>
        <p:nvSpPr>
          <p:cNvPr id="4" name="TextBox 3">
            <a:extLst>
              <a:ext uri="{FF2B5EF4-FFF2-40B4-BE49-F238E27FC236}">
                <a16:creationId xmlns:a16="http://schemas.microsoft.com/office/drawing/2014/main" id="{F92FA546-E662-496C-947A-0F53A03EDF85}"/>
              </a:ext>
            </a:extLst>
          </p:cNvPr>
          <p:cNvSpPr txBox="1"/>
          <p:nvPr/>
        </p:nvSpPr>
        <p:spPr>
          <a:xfrm>
            <a:off x="948604" y="1079157"/>
            <a:ext cx="2454875" cy="2388973"/>
          </a:xfrm>
          <a:prstGeom prst="rect">
            <a:avLst/>
          </a:prstGeom>
          <a:noFill/>
          <a:ln w="381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486830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55014A-205F-411E-8D39-03613401552A}"/>
              </a:ext>
            </a:extLst>
          </p:cNvPr>
          <p:cNvSpPr txBox="1"/>
          <p:nvPr/>
        </p:nvSpPr>
        <p:spPr>
          <a:xfrm>
            <a:off x="631371" y="762261"/>
            <a:ext cx="7997372"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Components of Reading - Overview</a:t>
            </a:r>
          </a:p>
        </p:txBody>
      </p:sp>
      <p:sp>
        <p:nvSpPr>
          <p:cNvPr id="7" name="TextBox 6">
            <a:extLst>
              <a:ext uri="{FF2B5EF4-FFF2-40B4-BE49-F238E27FC236}">
                <a16:creationId xmlns:a16="http://schemas.microsoft.com/office/drawing/2014/main" id="{4B4D505F-C026-4C33-833B-3EE391D6D89C}"/>
              </a:ext>
            </a:extLst>
          </p:cNvPr>
          <p:cNvSpPr txBox="1"/>
          <p:nvPr/>
        </p:nvSpPr>
        <p:spPr>
          <a:xfrm>
            <a:off x="631371" y="1484196"/>
            <a:ext cx="8265886" cy="2585323"/>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Reading components: oral language, phonological awareness, phonics, fluency, vocabulary, comprehension, and writing. </a:t>
            </a:r>
          </a:p>
          <a:p>
            <a:pPr marL="285750" marR="0" indent="-285750">
              <a:spcBef>
                <a:spcPts val="0"/>
              </a:spcBef>
              <a:spcAft>
                <a:spcPts val="0"/>
              </a:spcAft>
              <a:buFont typeface="Arial" panose="020B0604020202020204" pitchFamily="34" charset="0"/>
              <a:buChar char="•"/>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efinition, why it is important, and evidence-based practices and resources. </a:t>
            </a:r>
          </a:p>
          <a:p>
            <a:pPr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nformation to support differentiated instruction: </a:t>
            </a:r>
          </a:p>
          <a:p>
            <a:pPr lvl="6"/>
            <a:r>
              <a:rPr lang="en-US" sz="1800" dirty="0">
                <a:latin typeface="Times New Roman" panose="02020603050405020304" pitchFamily="18" charset="0"/>
                <a:ea typeface="Times New Roman" panose="02020603050405020304" pitchFamily="18" charset="0"/>
                <a:cs typeface="Times New Roman" panose="02020603050405020304" pitchFamily="18" charset="0"/>
              </a:rPr>
              <a:t>	-G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rade-specific Student Progress Records </a:t>
            </a:r>
          </a:p>
          <a:p>
            <a:pPr lvl="2"/>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Questions to Guide Instruction</a:t>
            </a:r>
          </a:p>
          <a:p>
            <a:pPr lvl="2"/>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Instructional Routines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63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160072-24FD-CA4E-8158-498AC2C5D242}"/>
              </a:ext>
            </a:extLst>
          </p:cNvPr>
          <p:cNvSpPr>
            <a:spLocks noGrp="1"/>
          </p:cNvSpPr>
          <p:nvPr>
            <p:ph type="body" idx="1"/>
          </p:nvPr>
        </p:nvSpPr>
        <p:spPr>
          <a:xfrm>
            <a:off x="457200" y="1046266"/>
            <a:ext cx="8229600" cy="3865339"/>
          </a:xfrm>
        </p:spPr>
        <p:txBody>
          <a:bodyPr>
            <a:normAutofit/>
          </a:bodyPr>
          <a:lstStyle/>
          <a:p>
            <a:pPr marL="25400" indent="0">
              <a:buNone/>
            </a:pPr>
            <a:r>
              <a:rPr lang="en-US" sz="1800" b="0" i="0" dirty="0">
                <a:solidFill>
                  <a:srgbClr val="000000"/>
                </a:solidFill>
                <a:effectLst/>
                <a:latin typeface="Times New Roman" panose="02020603050405020304" pitchFamily="18" charset="0"/>
                <a:cs typeface="Times New Roman" panose="02020603050405020304" pitchFamily="18" charset="0"/>
              </a:rPr>
              <a:t>Aligned to Florida’s B.E.S.T. K-5 ELA Standards,</a:t>
            </a:r>
            <a:r>
              <a:rPr lang="en-US" sz="1800" dirty="0">
                <a:solidFill>
                  <a:srgbClr val="000000"/>
                </a:solidFill>
                <a:latin typeface="Times New Roman" panose="02020603050405020304" pitchFamily="18" charset="0"/>
                <a:cs typeface="Times New Roman" panose="02020603050405020304" pitchFamily="18" charset="0"/>
              </a:rPr>
              <a:t> FCRR </a:t>
            </a:r>
            <a:r>
              <a:rPr lang="en-US" sz="1800" b="0" i="0" dirty="0">
                <a:solidFill>
                  <a:srgbClr val="000000"/>
                </a:solidFill>
                <a:effectLst/>
                <a:latin typeface="Times New Roman" panose="02020603050405020304" pitchFamily="18" charset="0"/>
                <a:cs typeface="Times New Roman" panose="02020603050405020304" pitchFamily="18" charset="0"/>
              </a:rPr>
              <a:t>has designed a suite of resources to facilitate and enhance literacy instruction.</a:t>
            </a:r>
          </a:p>
          <a:p>
            <a:pPr marL="25400" indent="0">
              <a:buNone/>
            </a:pPr>
            <a:endParaRPr lang="en-US" sz="1800" b="0" i="0" dirty="0">
              <a:solidFill>
                <a:srgbClr val="000000"/>
              </a:solidFill>
              <a:effectLst/>
              <a:latin typeface="Times New Roman" panose="02020603050405020304" pitchFamily="18" charset="0"/>
              <a:cs typeface="Times New Roman" panose="02020603050405020304" pitchFamily="18" charset="0"/>
            </a:endParaRPr>
          </a:p>
          <a:p>
            <a:pPr marL="25400" indent="0">
              <a:buNone/>
            </a:pPr>
            <a:r>
              <a:rPr lang="en-US" sz="1800" b="0" i="0" dirty="0">
                <a:solidFill>
                  <a:srgbClr val="000000"/>
                </a:solidFill>
                <a:effectLst/>
                <a:latin typeface="Times New Roman" panose="02020603050405020304" pitchFamily="18" charset="0"/>
                <a:cs typeface="Times New Roman" panose="02020603050405020304" pitchFamily="18" charset="0"/>
              </a:rPr>
              <a:t>These tools are ready to use in your classrooms today!</a:t>
            </a:r>
          </a:p>
          <a:p>
            <a:pPr lvl="1">
              <a:buFont typeface="Arial" panose="020B0604020202020204" pitchFamily="34" charset="0"/>
              <a:buChar char="•"/>
            </a:pPr>
            <a:r>
              <a:rPr lang="en-US" sz="1500" dirty="0">
                <a:solidFill>
                  <a:srgbClr val="000000"/>
                </a:solidFill>
                <a:latin typeface="Times New Roman" panose="02020603050405020304" pitchFamily="18" charset="0"/>
                <a:cs typeface="Times New Roman" panose="02020603050405020304" pitchFamily="18" charset="0"/>
              </a:rPr>
              <a:t>Student Center Activities</a:t>
            </a:r>
          </a:p>
          <a:p>
            <a:pPr lvl="1">
              <a:buFont typeface="Arial" panose="020B0604020202020204" pitchFamily="34" charset="0"/>
              <a:buChar char="•"/>
            </a:pPr>
            <a:r>
              <a:rPr lang="en-US" sz="1500" b="0" i="0" dirty="0">
                <a:solidFill>
                  <a:srgbClr val="000000"/>
                </a:solidFill>
                <a:effectLst/>
                <a:latin typeface="Times New Roman" panose="02020603050405020304" pitchFamily="18" charset="0"/>
                <a:cs typeface="Times New Roman" panose="02020603050405020304" pitchFamily="18" charset="0"/>
              </a:rPr>
              <a:t>Teacher Resource Guide</a:t>
            </a:r>
          </a:p>
          <a:p>
            <a:pPr lvl="1">
              <a:buFont typeface="Arial" panose="020B0604020202020204" pitchFamily="34" charset="0"/>
              <a:buChar char="•"/>
            </a:pPr>
            <a:r>
              <a:rPr lang="en-US" sz="1500" dirty="0">
                <a:solidFill>
                  <a:srgbClr val="000000"/>
                </a:solidFill>
                <a:latin typeface="Times New Roman" panose="02020603050405020304" pitchFamily="18" charset="0"/>
                <a:cs typeface="Times New Roman" panose="02020603050405020304" pitchFamily="18" charset="0"/>
              </a:rPr>
              <a:t>Reading Centers Information</a:t>
            </a:r>
          </a:p>
          <a:p>
            <a:pPr lvl="1">
              <a:buFont typeface="Arial" panose="020B0604020202020204" pitchFamily="34" charset="0"/>
              <a:buChar char="•"/>
            </a:pPr>
            <a:r>
              <a:rPr lang="en-US" sz="1500" b="0" i="0" dirty="0">
                <a:solidFill>
                  <a:srgbClr val="000000"/>
                </a:solidFill>
                <a:effectLst/>
                <a:latin typeface="Times New Roman" panose="02020603050405020304" pitchFamily="18" charset="0"/>
                <a:cs typeface="Times New Roman" panose="02020603050405020304" pitchFamily="18" charset="0"/>
              </a:rPr>
              <a:t>Essentials for Reading Success Website</a:t>
            </a:r>
          </a:p>
          <a:p>
            <a:pPr marL="508000" lvl="1" indent="0">
              <a:buNone/>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8C5DDF9-AB31-4A4F-A1E1-1828566FD097}"/>
              </a:ext>
            </a:extLst>
          </p:cNvPr>
          <p:cNvPicPr>
            <a:picLocks noChangeAspect="1"/>
          </p:cNvPicPr>
          <p:nvPr/>
        </p:nvPicPr>
        <p:blipFill>
          <a:blip r:embed="rId3"/>
          <a:stretch>
            <a:fillRect/>
          </a:stretch>
        </p:blipFill>
        <p:spPr>
          <a:xfrm>
            <a:off x="5704979" y="1817532"/>
            <a:ext cx="3264850" cy="3094073"/>
          </a:xfrm>
          <a:prstGeom prst="rect">
            <a:avLst/>
          </a:prstGeom>
        </p:spPr>
      </p:pic>
      <p:sp>
        <p:nvSpPr>
          <p:cNvPr id="7" name="TextBox 6">
            <a:extLst>
              <a:ext uri="{FF2B5EF4-FFF2-40B4-BE49-F238E27FC236}">
                <a16:creationId xmlns:a16="http://schemas.microsoft.com/office/drawing/2014/main" id="{44A82E12-EE30-4E59-B6F4-2BF0BB98DF9E}"/>
              </a:ext>
            </a:extLst>
          </p:cNvPr>
          <p:cNvSpPr txBox="1"/>
          <p:nvPr/>
        </p:nvSpPr>
        <p:spPr>
          <a:xfrm>
            <a:off x="457200" y="589841"/>
            <a:ext cx="801102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News You Can Use!</a:t>
            </a:r>
          </a:p>
        </p:txBody>
      </p:sp>
    </p:spTree>
    <p:extLst>
      <p:ext uri="{BB962C8B-B14F-4D97-AF65-F5344CB8AC3E}">
        <p14:creationId xmlns:p14="http://schemas.microsoft.com/office/powerpoint/2010/main" val="367147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3BD7D8-9439-3344-A4C1-4060F38565C1}"/>
              </a:ext>
            </a:extLst>
          </p:cNvPr>
          <p:cNvPicPr>
            <a:picLocks noChangeAspect="1"/>
          </p:cNvPicPr>
          <p:nvPr/>
        </p:nvPicPr>
        <p:blipFill>
          <a:blip r:embed="rId3"/>
          <a:stretch>
            <a:fillRect/>
          </a:stretch>
        </p:blipFill>
        <p:spPr>
          <a:xfrm>
            <a:off x="5065499" y="517976"/>
            <a:ext cx="3718577" cy="4531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EF3C607-4FC6-46F0-88FE-EDDEB23F6C80}"/>
              </a:ext>
            </a:extLst>
          </p:cNvPr>
          <p:cNvSpPr txBox="1"/>
          <p:nvPr/>
        </p:nvSpPr>
        <p:spPr>
          <a:xfrm>
            <a:off x="525452" y="1094422"/>
            <a:ext cx="3553049"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Resources for each component of reading are included in the Essentials for Reading Success website.</a:t>
            </a:r>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519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D0A854-0F84-4D0B-BA49-FCBAE0AD7A6A}"/>
              </a:ext>
            </a:extLst>
          </p:cNvPr>
          <p:cNvPicPr>
            <a:picLocks noChangeAspect="1"/>
          </p:cNvPicPr>
          <p:nvPr/>
        </p:nvPicPr>
        <p:blipFill>
          <a:blip r:embed="rId3"/>
          <a:stretch>
            <a:fillRect/>
          </a:stretch>
        </p:blipFill>
        <p:spPr>
          <a:xfrm>
            <a:off x="1460001" y="79828"/>
            <a:ext cx="3850904" cy="4983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6B5EF1D5-F222-46BD-BEBA-10E2F1F4C0D5}"/>
              </a:ext>
            </a:extLst>
          </p:cNvPr>
          <p:cNvSpPr txBox="1"/>
          <p:nvPr/>
        </p:nvSpPr>
        <p:spPr>
          <a:xfrm>
            <a:off x="5388429" y="492505"/>
            <a:ext cx="372291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Student Progress Records</a:t>
            </a:r>
          </a:p>
        </p:txBody>
      </p:sp>
      <p:sp>
        <p:nvSpPr>
          <p:cNvPr id="10" name="TextBox 9">
            <a:extLst>
              <a:ext uri="{FF2B5EF4-FFF2-40B4-BE49-F238E27FC236}">
                <a16:creationId xmlns:a16="http://schemas.microsoft.com/office/drawing/2014/main" id="{4F7764D4-0FDD-4631-9760-860943A2F133}"/>
              </a:ext>
            </a:extLst>
          </p:cNvPr>
          <p:cNvSpPr txBox="1"/>
          <p:nvPr/>
        </p:nvSpPr>
        <p:spPr>
          <a:xfrm>
            <a:off x="5820229" y="1054444"/>
            <a:ext cx="2854214" cy="22591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Aligned to the B.E.S.T. ELA Standards, these </a:t>
            </a:r>
            <a:r>
              <a:rPr lang="en-US" b="1" dirty="0">
                <a:latin typeface="Times New Roman" panose="02020603050405020304" pitchFamily="18" charset="0"/>
                <a:cs typeface="Times New Roman" panose="02020603050405020304" pitchFamily="18" charset="0"/>
              </a:rPr>
              <a:t>Student Progress Records </a:t>
            </a:r>
            <a:r>
              <a:rPr lang="en-US" dirty="0">
                <a:latin typeface="Times New Roman" panose="02020603050405020304" pitchFamily="18" charset="0"/>
                <a:cs typeface="Times New Roman" panose="02020603050405020304" pitchFamily="18" charset="0"/>
              </a:rPr>
              <a:t>can be used to record individual student progress and to form groups for differentiated small group instruction.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can also be completed digitally as a fillable PDF.</a:t>
            </a:r>
          </a:p>
        </p:txBody>
      </p:sp>
    </p:spTree>
    <p:extLst>
      <p:ext uri="{BB962C8B-B14F-4D97-AF65-F5344CB8AC3E}">
        <p14:creationId xmlns:p14="http://schemas.microsoft.com/office/powerpoint/2010/main" val="243963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21641B-7ABE-40D7-8CC2-5A911BC8136F}"/>
              </a:ext>
            </a:extLst>
          </p:cNvPr>
          <p:cNvSpPr txBox="1"/>
          <p:nvPr/>
        </p:nvSpPr>
        <p:spPr>
          <a:xfrm>
            <a:off x="424782" y="695311"/>
            <a:ext cx="8568269"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Information to Guide Instruction and Instructional Routines</a:t>
            </a:r>
          </a:p>
        </p:txBody>
      </p:sp>
      <p:sp>
        <p:nvSpPr>
          <p:cNvPr id="8" name="TextBox 7">
            <a:extLst>
              <a:ext uri="{FF2B5EF4-FFF2-40B4-BE49-F238E27FC236}">
                <a16:creationId xmlns:a16="http://schemas.microsoft.com/office/drawing/2014/main" id="{AC774369-E6AC-4E32-B812-058A97036740}"/>
              </a:ext>
            </a:extLst>
          </p:cNvPr>
          <p:cNvSpPr txBox="1"/>
          <p:nvPr/>
        </p:nvSpPr>
        <p:spPr>
          <a:xfrm>
            <a:off x="424782" y="1156976"/>
            <a:ext cx="8505371" cy="584775"/>
          </a:xfrm>
          <a:prstGeom prst="rect">
            <a:avLst/>
          </a:prstGeom>
          <a:noFill/>
        </p:spPr>
        <p:txBody>
          <a:bodyPr wrap="square" rtlCol="0">
            <a:spAutoFit/>
          </a:bodyPr>
          <a:lstStyle/>
          <a:p>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Information to Guide Instruction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and associated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Instructional Routines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are specific to each grade level and reading component. </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CDB8F785-431B-474B-8152-7DB53421076C}"/>
              </a:ext>
            </a:extLst>
          </p:cNvPr>
          <p:cNvPicPr>
            <a:picLocks noChangeAspect="1"/>
          </p:cNvPicPr>
          <p:nvPr/>
        </p:nvPicPr>
        <p:blipFill>
          <a:blip r:embed="rId3"/>
          <a:stretch>
            <a:fillRect/>
          </a:stretch>
        </p:blipFill>
        <p:spPr>
          <a:xfrm>
            <a:off x="627982" y="1741751"/>
            <a:ext cx="7459378" cy="3132408"/>
          </a:xfrm>
          <a:prstGeom prst="rect">
            <a:avLst/>
          </a:prstGeom>
          <a:ln w="28575">
            <a:solidFill>
              <a:schemeClr val="tx1"/>
            </a:solidFill>
          </a:ln>
        </p:spPr>
      </p:pic>
    </p:spTree>
    <p:extLst>
      <p:ext uri="{BB962C8B-B14F-4D97-AF65-F5344CB8AC3E}">
        <p14:creationId xmlns:p14="http://schemas.microsoft.com/office/powerpoint/2010/main" val="384590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1865115-397A-A240-9C6A-FE32984B8EBF}"/>
              </a:ext>
            </a:extLst>
          </p:cNvPr>
          <p:cNvPicPr>
            <a:picLocks noChangeAspect="1"/>
          </p:cNvPicPr>
          <p:nvPr/>
        </p:nvPicPr>
        <p:blipFill>
          <a:blip r:embed="rId3"/>
          <a:stretch>
            <a:fillRect/>
          </a:stretch>
        </p:blipFill>
        <p:spPr>
          <a:xfrm>
            <a:off x="982846" y="126938"/>
            <a:ext cx="3801101" cy="4889624"/>
          </a:xfrm>
          <a:prstGeom prst="rect">
            <a:avLst/>
          </a:prstGeom>
          <a:ln w="38100">
            <a:solidFill>
              <a:schemeClr val="tx1">
                <a:alpha val="80000"/>
              </a:schemeClr>
            </a:solidFill>
          </a:ln>
          <a:effectLst>
            <a:softEdge rad="0"/>
          </a:effectLst>
        </p:spPr>
      </p:pic>
      <p:pic>
        <p:nvPicPr>
          <p:cNvPr id="5" name="Picture 4" descr="Graphical user interface, text, application&#10;&#10;Description automatically generated">
            <a:extLst>
              <a:ext uri="{FF2B5EF4-FFF2-40B4-BE49-F238E27FC236}">
                <a16:creationId xmlns:a16="http://schemas.microsoft.com/office/drawing/2014/main" id="{4C6662E5-0ECD-4548-ABB6-11E7A3140039}"/>
              </a:ext>
            </a:extLst>
          </p:cNvPr>
          <p:cNvPicPr>
            <a:picLocks noChangeAspect="1"/>
          </p:cNvPicPr>
          <p:nvPr/>
        </p:nvPicPr>
        <p:blipFill>
          <a:blip r:embed="rId4"/>
          <a:stretch>
            <a:fillRect/>
          </a:stretch>
        </p:blipFill>
        <p:spPr>
          <a:xfrm>
            <a:off x="4969309" y="126938"/>
            <a:ext cx="3801101" cy="4889624"/>
          </a:xfrm>
          <a:prstGeom prst="rect">
            <a:avLst/>
          </a:prstGeom>
          <a:ln w="38100">
            <a:solidFill>
              <a:schemeClr val="tx1">
                <a:alpha val="80000"/>
              </a:schemeClr>
            </a:solidFill>
          </a:ln>
        </p:spPr>
      </p:pic>
    </p:spTree>
    <p:extLst>
      <p:ext uri="{BB962C8B-B14F-4D97-AF65-F5344CB8AC3E}">
        <p14:creationId xmlns:p14="http://schemas.microsoft.com/office/powerpoint/2010/main" val="267401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B32245-CD5C-4B69-9C66-9D4816A4E365}"/>
              </a:ext>
            </a:extLst>
          </p:cNvPr>
          <p:cNvPicPr>
            <a:picLocks noChangeAspect="1"/>
          </p:cNvPicPr>
          <p:nvPr/>
        </p:nvPicPr>
        <p:blipFill>
          <a:blip r:embed="rId3"/>
          <a:stretch>
            <a:fillRect/>
          </a:stretch>
        </p:blipFill>
        <p:spPr>
          <a:xfrm>
            <a:off x="1423987" y="947557"/>
            <a:ext cx="6296025" cy="380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051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5402-4960-4EBD-B7E1-8A33D331577C}"/>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0582697-3EAB-428C-ABC0-4D9FEA5EC46F}"/>
              </a:ext>
            </a:extLst>
          </p:cNvPr>
          <p:cNvSpPr>
            <a:spLocks noGrp="1"/>
          </p:cNvSpPr>
          <p:nvPr>
            <p:ph type="subTitle" idx="1"/>
          </p:nvPr>
        </p:nvSpPr>
        <p:spPr/>
        <p:txBody>
          <a:bodyPr/>
          <a:lstStyle/>
          <a:p>
            <a:r>
              <a:rPr lang="en-US" u="sng" dirty="0">
                <a:hlinkClick r:id="rId2">
                  <a:extLst>
                    <a:ext uri="{A12FA001-AC4F-418D-AE19-62706E023703}">
                      <ahyp:hlinkClr xmlns:ahyp="http://schemas.microsoft.com/office/drawing/2018/hyperlinkcolor" val="tx"/>
                    </a:ext>
                  </a:extLst>
                </a:hlinkClick>
              </a:rPr>
              <a:t>jgans@fcrr.org</a:t>
            </a:r>
            <a:endParaRPr lang="en-US" u="sng" dirty="0"/>
          </a:p>
          <a:p>
            <a:r>
              <a:rPr lang="en-US" u="sng" dirty="0"/>
              <a:t>jbaisden@fsu.edu</a:t>
            </a:r>
          </a:p>
        </p:txBody>
      </p:sp>
    </p:spTree>
    <p:extLst>
      <p:ext uri="{BB962C8B-B14F-4D97-AF65-F5344CB8AC3E}">
        <p14:creationId xmlns:p14="http://schemas.microsoft.com/office/powerpoint/2010/main" val="409751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E04E6-03A1-4A62-9741-BAC590A76988}"/>
              </a:ext>
            </a:extLst>
          </p:cNvPr>
          <p:cNvSpPr txBox="1"/>
          <p:nvPr/>
        </p:nvSpPr>
        <p:spPr>
          <a:xfrm>
            <a:off x="440513" y="921074"/>
            <a:ext cx="487235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Session Objectives</a:t>
            </a:r>
          </a:p>
        </p:txBody>
      </p:sp>
      <p:sp>
        <p:nvSpPr>
          <p:cNvPr id="3" name="TextBox 2">
            <a:extLst>
              <a:ext uri="{FF2B5EF4-FFF2-40B4-BE49-F238E27FC236}">
                <a16:creationId xmlns:a16="http://schemas.microsoft.com/office/drawing/2014/main" id="{43EFC235-B034-4D10-88E1-5B25D579171A}"/>
              </a:ext>
            </a:extLst>
          </p:cNvPr>
          <p:cNvSpPr txBox="1"/>
          <p:nvPr/>
        </p:nvSpPr>
        <p:spPr>
          <a:xfrm>
            <a:off x="220257" y="1641915"/>
            <a:ext cx="5372934"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Understand the purpose for the resources.</a:t>
            </a: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Be familiar with the resources</a:t>
            </a: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Know where to find the resources.</a:t>
            </a:r>
          </a:p>
          <a:p>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Know how to access the resources.</a:t>
            </a:r>
          </a:p>
          <a:p>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Know how to utilize the resources.</a:t>
            </a:r>
          </a:p>
        </p:txBody>
      </p:sp>
      <p:pic>
        <p:nvPicPr>
          <p:cNvPr id="6" name="Picture 5">
            <a:extLst>
              <a:ext uri="{FF2B5EF4-FFF2-40B4-BE49-F238E27FC236}">
                <a16:creationId xmlns:a16="http://schemas.microsoft.com/office/drawing/2014/main" id="{085BCA98-E375-47CA-B095-6078EB79C0F9}"/>
              </a:ext>
            </a:extLst>
          </p:cNvPr>
          <p:cNvPicPr>
            <a:picLocks noChangeAspect="1"/>
          </p:cNvPicPr>
          <p:nvPr/>
        </p:nvPicPr>
        <p:blipFill>
          <a:blip r:embed="rId3"/>
          <a:stretch>
            <a:fillRect/>
          </a:stretch>
        </p:blipFill>
        <p:spPr>
          <a:xfrm>
            <a:off x="5597169" y="1100170"/>
            <a:ext cx="3326574" cy="3085386"/>
          </a:xfrm>
          <a:prstGeom prst="rect">
            <a:avLst/>
          </a:prstGeom>
        </p:spPr>
      </p:pic>
    </p:spTree>
    <p:extLst>
      <p:ext uri="{BB962C8B-B14F-4D97-AF65-F5344CB8AC3E}">
        <p14:creationId xmlns:p14="http://schemas.microsoft.com/office/powerpoint/2010/main" val="73686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D674-44C6-481A-BAF1-C7819CD00B0A}"/>
              </a:ext>
            </a:extLst>
          </p:cNvPr>
          <p:cNvSpPr>
            <a:spLocks noGrp="1"/>
          </p:cNvSpPr>
          <p:nvPr>
            <p:ph type="ctrTitle"/>
          </p:nvPr>
        </p:nvSpPr>
        <p:spPr/>
        <p:txBody>
          <a:bodyPr>
            <a:normAutofit fontScale="90000"/>
          </a:bodyPr>
          <a:lstStyle/>
          <a:p>
            <a:r>
              <a:rPr lang="en-US" dirty="0"/>
              <a:t>FCRR's Student Center Activities</a:t>
            </a:r>
          </a:p>
        </p:txBody>
      </p:sp>
    </p:spTree>
    <p:extLst>
      <p:ext uri="{BB962C8B-B14F-4D97-AF65-F5344CB8AC3E}">
        <p14:creationId xmlns:p14="http://schemas.microsoft.com/office/powerpoint/2010/main" val="171930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3A283F1-2670-42C4-B816-54EF13FC5975}"/>
              </a:ext>
            </a:extLst>
          </p:cNvPr>
          <p:cNvSpPr txBox="1"/>
          <p:nvPr/>
        </p:nvSpPr>
        <p:spPr>
          <a:xfrm>
            <a:off x="119132" y="727201"/>
            <a:ext cx="4840885"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Student Center Activities (SCAs)</a:t>
            </a:r>
          </a:p>
        </p:txBody>
      </p:sp>
      <p:sp>
        <p:nvSpPr>
          <p:cNvPr id="10" name="TextBox 9">
            <a:extLst>
              <a:ext uri="{FF2B5EF4-FFF2-40B4-BE49-F238E27FC236}">
                <a16:creationId xmlns:a16="http://schemas.microsoft.com/office/drawing/2014/main" id="{8719A19F-1969-47A3-9958-E5E87CA0A230}"/>
              </a:ext>
            </a:extLst>
          </p:cNvPr>
          <p:cNvSpPr txBox="1"/>
          <p:nvPr/>
        </p:nvSpPr>
        <p:spPr>
          <a:xfrm>
            <a:off x="189470" y="1188866"/>
            <a:ext cx="4637903"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hlinkClick r:id="rId3"/>
              </a:rPr>
              <a:t>FCRR Student Center Activities | Florida Center for Reading Research</a:t>
            </a:r>
            <a:endParaRPr lang="en-US"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854032-635F-4814-A336-A0FD98AACDDF}"/>
              </a:ext>
            </a:extLst>
          </p:cNvPr>
          <p:cNvSpPr txBox="1"/>
          <p:nvPr/>
        </p:nvSpPr>
        <p:spPr>
          <a:xfrm>
            <a:off x="119132" y="1828800"/>
            <a:ext cx="4840885" cy="2862322"/>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a:t>
            </a:r>
            <a:r>
              <a:rPr lang="en-US" sz="1500" b="0" i="0" dirty="0">
                <a:solidFill>
                  <a:srgbClr val="000000"/>
                </a:solidFill>
                <a:effectLst/>
                <a:latin typeface="Times New Roman" panose="02020603050405020304" pitchFamily="18" charset="0"/>
                <a:cs typeface="Times New Roman" panose="02020603050405020304" pitchFamily="18" charset="0"/>
              </a:rPr>
              <a:t>nclude critical skills that consistently relate to reading success.</a:t>
            </a:r>
          </a:p>
          <a:p>
            <a:pPr marL="285750" indent="-285750">
              <a:buFont typeface="Arial" panose="020B0604020202020204" pitchFamily="34" charset="0"/>
              <a:buChar char="•"/>
            </a:pPr>
            <a:endParaRPr lang="en-US" sz="150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500" b="0" i="0" dirty="0">
                <a:solidFill>
                  <a:srgbClr val="000000"/>
                </a:solidFill>
                <a:effectLst/>
                <a:latin typeface="Times New Roman" panose="02020603050405020304" pitchFamily="18" charset="0"/>
                <a:cs typeface="Times New Roman" panose="02020603050405020304" pitchFamily="18" charset="0"/>
              </a:rPr>
              <a:t>Organized by five components of reading: phonological awareness, phonics, fluency, vocabulary, and comprehension. </a:t>
            </a:r>
          </a:p>
          <a:p>
            <a:pPr marL="285750" indent="-285750">
              <a:buFont typeface="Arial" panose="020B0604020202020204" pitchFamily="34" charset="0"/>
              <a:buChar char="•"/>
            </a:pPr>
            <a:endParaRPr lang="en-US" sz="150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a:t>
            </a:r>
            <a:r>
              <a:rPr lang="en-US" sz="1500" b="0" i="0" dirty="0">
                <a:solidFill>
                  <a:srgbClr val="000000"/>
                </a:solidFill>
                <a:effectLst/>
                <a:latin typeface="Times New Roman" panose="02020603050405020304" pitchFamily="18" charset="0"/>
                <a:cs typeface="Times New Roman" panose="02020603050405020304" pitchFamily="18" charset="0"/>
              </a:rPr>
              <a:t>esigned for teachers to use when implementing student centers. </a:t>
            </a:r>
          </a:p>
          <a:p>
            <a:pPr marL="285750" indent="-285750">
              <a:buFont typeface="Arial" panose="020B0604020202020204" pitchFamily="34" charset="0"/>
              <a:buChar char="•"/>
            </a:pPr>
            <a:endParaRPr lang="en-US" sz="150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a:t>
            </a:r>
            <a:r>
              <a:rPr lang="en-US" sz="1500" b="0" i="0" dirty="0">
                <a:solidFill>
                  <a:srgbClr val="000000"/>
                </a:solidFill>
                <a:effectLst/>
                <a:latin typeface="Times New Roman" panose="02020603050405020304" pitchFamily="18" charset="0"/>
                <a:cs typeface="Times New Roman" panose="02020603050405020304" pitchFamily="18" charset="0"/>
              </a:rPr>
              <a:t>ystematically designed and intended to be explicitly taught. </a:t>
            </a:r>
            <a:endParaRPr lang="en-US" sz="15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AA7EDCC-2C16-4614-8CE0-E17AAB1E045B}"/>
              </a:ext>
            </a:extLst>
          </p:cNvPr>
          <p:cNvPicPr>
            <a:picLocks noChangeAspect="1"/>
          </p:cNvPicPr>
          <p:nvPr/>
        </p:nvPicPr>
        <p:blipFill>
          <a:blip r:embed="rId4"/>
          <a:stretch>
            <a:fillRect/>
          </a:stretch>
        </p:blipFill>
        <p:spPr>
          <a:xfrm>
            <a:off x="5203537" y="589178"/>
            <a:ext cx="3474807" cy="4347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046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9BA3C5-FD8C-488C-9956-B34351FAA751}"/>
              </a:ext>
            </a:extLst>
          </p:cNvPr>
          <p:cNvPicPr>
            <a:picLocks noChangeAspect="1"/>
          </p:cNvPicPr>
          <p:nvPr/>
        </p:nvPicPr>
        <p:blipFill>
          <a:blip r:embed="rId3"/>
          <a:stretch>
            <a:fillRect/>
          </a:stretch>
        </p:blipFill>
        <p:spPr>
          <a:xfrm>
            <a:off x="2231660" y="201676"/>
            <a:ext cx="5520146" cy="4740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932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EA5CBB-40EC-4D2D-AAFA-0327000B93A7}"/>
              </a:ext>
            </a:extLst>
          </p:cNvPr>
          <p:cNvSpPr txBox="1"/>
          <p:nvPr/>
        </p:nvSpPr>
        <p:spPr>
          <a:xfrm>
            <a:off x="1087395" y="133490"/>
            <a:ext cx="737286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Student Center Activities – B.E.S.T Alignment</a:t>
            </a:r>
          </a:p>
        </p:txBody>
      </p:sp>
      <p:sp>
        <p:nvSpPr>
          <p:cNvPr id="6" name="TextBox 5">
            <a:extLst>
              <a:ext uri="{FF2B5EF4-FFF2-40B4-BE49-F238E27FC236}">
                <a16:creationId xmlns:a16="http://schemas.microsoft.com/office/drawing/2014/main" id="{E245B446-0226-49F8-B76D-6470BDF50D73}"/>
              </a:ext>
            </a:extLst>
          </p:cNvPr>
          <p:cNvSpPr txBox="1"/>
          <p:nvPr/>
        </p:nvSpPr>
        <p:spPr>
          <a:xfrm>
            <a:off x="977806" y="595155"/>
            <a:ext cx="7987352" cy="52322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hlinkClick r:id="rId3"/>
              </a:rPr>
              <a:t>FCRR Student Center Activities Aligned to Florida’s B.E.S.T. Standards: English Language Arts | Florida Center for Reading Research</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3293005-D0A8-4C54-AB3A-EBD2B0599EF2}"/>
              </a:ext>
            </a:extLst>
          </p:cNvPr>
          <p:cNvPicPr>
            <a:picLocks noChangeAspect="1"/>
          </p:cNvPicPr>
          <p:nvPr/>
        </p:nvPicPr>
        <p:blipFill>
          <a:blip r:embed="rId4"/>
          <a:stretch>
            <a:fillRect/>
          </a:stretch>
        </p:blipFill>
        <p:spPr>
          <a:xfrm>
            <a:off x="2263013" y="1235676"/>
            <a:ext cx="5416936" cy="366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302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F56DF2-A5B9-48F4-9012-25C746D52ED3}"/>
              </a:ext>
            </a:extLst>
          </p:cNvPr>
          <p:cNvSpPr txBox="1"/>
          <p:nvPr/>
        </p:nvSpPr>
        <p:spPr>
          <a:xfrm>
            <a:off x="1023677" y="82595"/>
            <a:ext cx="8180173" cy="446276"/>
          </a:xfrm>
          <a:prstGeom prst="rect">
            <a:avLst/>
          </a:prstGeom>
          <a:noFill/>
        </p:spPr>
        <p:txBody>
          <a:bodyPr wrap="square" rtlCol="0">
            <a:spAutoFit/>
          </a:bodyPr>
          <a:lstStyle/>
          <a:p>
            <a:r>
              <a:rPr lang="en-US" sz="2300" b="1" dirty="0">
                <a:latin typeface="Times New Roman" panose="02020603050405020304" pitchFamily="18" charset="0"/>
                <a:cs typeface="Times New Roman" panose="02020603050405020304" pitchFamily="18" charset="0"/>
              </a:rPr>
              <a:t>Student Center Activities – B.E.S.T. Alignment Filtering Tool</a:t>
            </a:r>
          </a:p>
        </p:txBody>
      </p:sp>
      <p:sp>
        <p:nvSpPr>
          <p:cNvPr id="6" name="TextBox 5">
            <a:extLst>
              <a:ext uri="{FF2B5EF4-FFF2-40B4-BE49-F238E27FC236}">
                <a16:creationId xmlns:a16="http://schemas.microsoft.com/office/drawing/2014/main" id="{21055748-3300-4728-9509-9862B46A0307}"/>
              </a:ext>
            </a:extLst>
          </p:cNvPr>
          <p:cNvSpPr txBox="1"/>
          <p:nvPr/>
        </p:nvSpPr>
        <p:spPr>
          <a:xfrm>
            <a:off x="1202360" y="567066"/>
            <a:ext cx="7608625" cy="338554"/>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hlinkClick r:id="rId3"/>
              </a:rPr>
              <a:t>B.E.S.T. Alignment - Kindergarten | Florida Center for Reading Research (fcrr.org)</a:t>
            </a:r>
            <a:endParaRPr lang="en-US"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D36486C-8540-4F0A-B7C6-5CF868B1E59F}"/>
              </a:ext>
            </a:extLst>
          </p:cNvPr>
          <p:cNvPicPr>
            <a:picLocks noChangeAspect="1"/>
          </p:cNvPicPr>
          <p:nvPr/>
        </p:nvPicPr>
        <p:blipFill>
          <a:blip r:embed="rId4"/>
          <a:stretch>
            <a:fillRect/>
          </a:stretch>
        </p:blipFill>
        <p:spPr>
          <a:xfrm>
            <a:off x="793116" y="1158383"/>
            <a:ext cx="3778884" cy="126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277DF49-742A-4E94-B7C0-11ACE69ACD9A}"/>
              </a:ext>
            </a:extLst>
          </p:cNvPr>
          <p:cNvPicPr>
            <a:picLocks noChangeAspect="1"/>
          </p:cNvPicPr>
          <p:nvPr/>
        </p:nvPicPr>
        <p:blipFill>
          <a:blip r:embed="rId5"/>
          <a:stretch>
            <a:fillRect/>
          </a:stretch>
        </p:blipFill>
        <p:spPr>
          <a:xfrm>
            <a:off x="809782" y="2548774"/>
            <a:ext cx="3762218" cy="107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AE829CC-A8B1-41EC-85F8-FCE6DE4F2FDB}"/>
              </a:ext>
            </a:extLst>
          </p:cNvPr>
          <p:cNvPicPr>
            <a:picLocks noChangeAspect="1"/>
          </p:cNvPicPr>
          <p:nvPr/>
        </p:nvPicPr>
        <p:blipFill>
          <a:blip r:embed="rId6"/>
          <a:stretch>
            <a:fillRect/>
          </a:stretch>
        </p:blipFill>
        <p:spPr>
          <a:xfrm>
            <a:off x="793115" y="3765266"/>
            <a:ext cx="3778885" cy="107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1313499F-F7B9-4600-8A98-C1A6F01B5496}"/>
              </a:ext>
            </a:extLst>
          </p:cNvPr>
          <p:cNvPicPr>
            <a:picLocks noChangeAspect="1"/>
          </p:cNvPicPr>
          <p:nvPr/>
        </p:nvPicPr>
        <p:blipFill>
          <a:blip r:embed="rId7"/>
          <a:stretch>
            <a:fillRect/>
          </a:stretch>
        </p:blipFill>
        <p:spPr>
          <a:xfrm>
            <a:off x="4744214" y="1156743"/>
            <a:ext cx="4139482" cy="1256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32F29929-EC35-4AED-9D37-E3441D0340F7}"/>
              </a:ext>
            </a:extLst>
          </p:cNvPr>
          <p:cNvPicPr>
            <a:picLocks noChangeAspect="1"/>
          </p:cNvPicPr>
          <p:nvPr/>
        </p:nvPicPr>
        <p:blipFill>
          <a:blip r:embed="rId8"/>
          <a:stretch>
            <a:fillRect/>
          </a:stretch>
        </p:blipFill>
        <p:spPr>
          <a:xfrm>
            <a:off x="4744214" y="2556736"/>
            <a:ext cx="4189361" cy="1056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162C7AD4-D472-4E74-B86B-64742D10CED1}"/>
              </a:ext>
            </a:extLst>
          </p:cNvPr>
          <p:cNvPicPr>
            <a:picLocks noChangeAspect="1"/>
          </p:cNvPicPr>
          <p:nvPr/>
        </p:nvPicPr>
        <p:blipFill>
          <a:blip r:embed="rId9"/>
          <a:stretch>
            <a:fillRect/>
          </a:stretch>
        </p:blipFill>
        <p:spPr>
          <a:xfrm>
            <a:off x="4744214" y="3764797"/>
            <a:ext cx="4189361" cy="107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9639458"/>
      </p:ext>
    </p:extLst>
  </p:cSld>
  <p:clrMapOvr>
    <a:masterClrMapping/>
  </p:clrMapOvr>
</p:sld>
</file>

<file path=ppt/theme/theme1.xml><?xml version="1.0" encoding="utf-8"?>
<a:theme xmlns:a="http://schemas.openxmlformats.org/drawingml/2006/main" name="FSUppt-standard-garnet">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DOE_FCRR_PowerPoint_Template" id="{6A02FF6D-87C3-AD42-A517-F47E39AD1528}" vid="{33E729C9-FEE4-9644-A884-ABC4406FECA4}"/>
    </a:ext>
  </a:extLst>
</a:theme>
</file>

<file path=ppt/theme/theme2.xml><?xml version="1.0" encoding="utf-8"?>
<a:theme xmlns:a="http://schemas.openxmlformats.org/drawingml/2006/main" name="1_FSUppt-standard-garnet">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2" ma:contentTypeDescription="Create a new document." ma:contentTypeScope="" ma:versionID="703a5718085e6f80bcf048cda43196b8">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572666ff06d67b6b0bc23b3aa8492aa6"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EE870F-5F4D-4168-BEE7-73EB45540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8754CF-9C92-4951-8117-AC5C78E9E5EA}">
  <ds:schemaRefs>
    <ds:schemaRef ds:uri="http://schemas.microsoft.com/sharepoint/v3/contenttype/forms"/>
  </ds:schemaRefs>
</ds:datastoreItem>
</file>

<file path=customXml/itemProps3.xml><?xml version="1.0" encoding="utf-8"?>
<ds:datastoreItem xmlns:ds="http://schemas.openxmlformats.org/officeDocument/2006/customXml" ds:itemID="{0488020C-7682-4956-A3B7-29C27BCFE27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FLDOE_FCRR_PowerPoint_Template</Template>
  <TotalTime>2299</TotalTime>
  <Words>2975</Words>
  <Application>Microsoft Office PowerPoint</Application>
  <PresentationFormat>On-screen Show (16:9)</PresentationFormat>
  <Paragraphs>251</Paragraphs>
  <Slides>35</Slides>
  <Notes>31</Notes>
  <HiddenSlides>0</HiddenSlides>
  <MMClips>6</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benton-sans</vt:lpstr>
      <vt:lpstr>Calibri</vt:lpstr>
      <vt:lpstr>Tahoma</vt:lpstr>
      <vt:lpstr>Times New Roman</vt:lpstr>
      <vt:lpstr>FSUppt-standard-garnet</vt:lpstr>
      <vt:lpstr>1_FSUppt-standard-garnet</vt:lpstr>
      <vt:lpstr>Tools for Effective K-5  Literacy Instruction</vt:lpstr>
      <vt:lpstr>PowerPoint Presentation</vt:lpstr>
      <vt:lpstr>PowerPoint Presentation</vt:lpstr>
      <vt:lpstr>PowerPoint Presentation</vt:lpstr>
      <vt:lpstr>FCRR's Student Center Activities</vt:lpstr>
      <vt:lpstr>PowerPoint Presentation</vt:lpstr>
      <vt:lpstr>PowerPoint Presentation</vt:lpstr>
      <vt:lpstr>PowerPoint Presentation</vt:lpstr>
      <vt:lpstr>PowerPoint Presentation</vt:lpstr>
      <vt:lpstr>Teacher Resource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Center Activities</vt:lpstr>
      <vt:lpstr>PowerPoint Presentation</vt:lpstr>
      <vt:lpstr>PowerPoint Presentation</vt:lpstr>
      <vt:lpstr>Essentials for Reading Success Website</vt:lpstr>
      <vt:lpstr>Essentials for Reading Success Website</vt:lpstr>
      <vt:lpstr>PowerPoint Presentation</vt:lpstr>
      <vt:lpstr>Response to Intervention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Gans</dc:creator>
  <cp:lastModifiedBy>Jennifer Gans</cp:lastModifiedBy>
  <cp:revision>162</cp:revision>
  <dcterms:created xsi:type="dcterms:W3CDTF">2021-09-17T16:53:06Z</dcterms:created>
  <dcterms:modified xsi:type="dcterms:W3CDTF">2022-05-27T13:35:50Z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ies>
</file>